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68" r:id="rId4"/>
    <p:sldId id="269" r:id="rId5"/>
    <p:sldId id="271" r:id="rId6"/>
    <p:sldId id="272" r:id="rId7"/>
    <p:sldId id="274" r:id="rId8"/>
    <p:sldId id="258" r:id="rId9"/>
    <p:sldId id="275" r:id="rId10"/>
    <p:sldId id="276" r:id="rId11"/>
    <p:sldId id="317" r:id="rId12"/>
    <p:sldId id="318" r:id="rId13"/>
    <p:sldId id="259" r:id="rId14"/>
    <p:sldId id="281" r:id="rId15"/>
    <p:sldId id="282" r:id="rId16"/>
    <p:sldId id="351" r:id="rId17"/>
    <p:sldId id="322" r:id="rId18"/>
    <p:sldId id="323" r:id="rId19"/>
    <p:sldId id="325" r:id="rId20"/>
    <p:sldId id="260" r:id="rId21"/>
    <p:sldId id="352" r:id="rId22"/>
    <p:sldId id="353" r:id="rId23"/>
    <p:sldId id="285" r:id="rId24"/>
    <p:sldId id="354" r:id="rId25"/>
    <p:sldId id="261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289" r:id="rId35"/>
    <p:sldId id="290" r:id="rId36"/>
    <p:sldId id="292" r:id="rId37"/>
    <p:sldId id="293" r:id="rId38"/>
    <p:sldId id="326" r:id="rId39"/>
    <p:sldId id="355" r:id="rId40"/>
    <p:sldId id="329" r:id="rId41"/>
    <p:sldId id="330" r:id="rId42"/>
    <p:sldId id="331" r:id="rId43"/>
    <p:sldId id="332" r:id="rId44"/>
    <p:sldId id="333" r:id="rId45"/>
    <p:sldId id="371" r:id="rId46"/>
    <p:sldId id="389" r:id="rId47"/>
    <p:sldId id="394" r:id="rId48"/>
    <p:sldId id="374" r:id="rId49"/>
    <p:sldId id="380" r:id="rId50"/>
    <p:sldId id="294" r:id="rId51"/>
    <p:sldId id="295" r:id="rId52"/>
    <p:sldId id="356" r:id="rId53"/>
    <p:sldId id="297" r:id="rId54"/>
    <p:sldId id="298" r:id="rId55"/>
    <p:sldId id="334" r:id="rId56"/>
    <p:sldId id="335" r:id="rId57"/>
    <p:sldId id="381" r:id="rId58"/>
    <p:sldId id="375" r:id="rId59"/>
    <p:sldId id="302" r:id="rId60"/>
    <p:sldId id="303" r:id="rId61"/>
    <p:sldId id="304" r:id="rId62"/>
    <p:sldId id="343" r:id="rId63"/>
    <p:sldId id="344" r:id="rId64"/>
    <p:sldId id="346" r:id="rId65"/>
    <p:sldId id="347" r:id="rId66"/>
    <p:sldId id="357" r:id="rId67"/>
    <p:sldId id="358" r:id="rId68"/>
    <p:sldId id="359" r:id="rId69"/>
    <p:sldId id="350" r:id="rId70"/>
    <p:sldId id="386" r:id="rId71"/>
    <p:sldId id="376" r:id="rId72"/>
    <p:sldId id="312" r:id="rId73"/>
    <p:sldId id="313" r:id="rId74"/>
    <p:sldId id="315" r:id="rId75"/>
    <p:sldId id="316" r:id="rId76"/>
    <p:sldId id="377" r:id="rId77"/>
    <p:sldId id="385" r:id="rId78"/>
    <p:sldId id="382" r:id="rId79"/>
    <p:sldId id="383" r:id="rId80"/>
    <p:sldId id="299" r:id="rId81"/>
    <p:sldId id="300" r:id="rId82"/>
    <p:sldId id="301" r:id="rId83"/>
    <p:sldId id="336" r:id="rId84"/>
    <p:sldId id="338" r:id="rId85"/>
    <p:sldId id="339" r:id="rId86"/>
    <p:sldId id="340" r:id="rId87"/>
    <p:sldId id="384" r:id="rId88"/>
    <p:sldId id="378" r:id="rId89"/>
    <p:sldId id="307" r:id="rId90"/>
    <p:sldId id="308" r:id="rId91"/>
    <p:sldId id="309" r:id="rId92"/>
    <p:sldId id="360" r:id="rId93"/>
    <p:sldId id="379" r:id="rId94"/>
    <p:sldId id="361" r:id="rId95"/>
    <p:sldId id="388" r:id="rId96"/>
    <p:sldId id="391" r:id="rId97"/>
    <p:sldId id="392" r:id="rId98"/>
    <p:sldId id="393" r:id="rId99"/>
    <p:sldId id="395" r:id="rId100"/>
    <p:sldId id="390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44" autoAdjust="0"/>
  </p:normalViewPr>
  <p:slideViewPr>
    <p:cSldViewPr>
      <p:cViewPr varScale="1">
        <p:scale>
          <a:sx n="65" d="100"/>
          <a:sy n="65" d="100"/>
        </p:scale>
        <p:origin x="777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57F8FF10-247B-4210-AB19-7D7940D8E00F}"/>
    <pc:docChg chg="modSld">
      <pc:chgData name="Wenjun Lee" userId="ba2d9a24ccc042b8" providerId="LiveId" clId="{57F8FF10-247B-4210-AB19-7D7940D8E00F}" dt="2024-11-05T07:35:54.737" v="21" actId="20577"/>
      <pc:docMkLst>
        <pc:docMk/>
      </pc:docMkLst>
      <pc:sldChg chg="modNotesTx">
        <pc:chgData name="Wenjun Lee" userId="ba2d9a24ccc042b8" providerId="LiveId" clId="{57F8FF10-247B-4210-AB19-7D7940D8E00F}" dt="2024-11-05T07:35:54.737" v="21" actId="20577"/>
        <pc:sldMkLst>
          <pc:docMk/>
          <pc:sldMk cId="1367867649" sldId="386"/>
        </pc:sldMkLst>
      </pc:sldChg>
    </pc:docChg>
  </pc:docChgLst>
  <pc:docChgLst>
    <pc:chgData name="Pan Weike" userId="f48425db970607a4" providerId="LiveId" clId="{125B1E1A-3A6B-42D5-9D2E-91D29146CDA0}"/>
    <pc:docChg chg="undo custSel modSld">
      <pc:chgData name="Pan Weike" userId="f48425db970607a4" providerId="LiveId" clId="{125B1E1A-3A6B-42D5-9D2E-91D29146CDA0}" dt="2021-11-10T10:54:49.312" v="69" actId="14100"/>
      <pc:docMkLst>
        <pc:docMk/>
      </pc:docMkLst>
      <pc:sldChg chg="modSp mod">
        <pc:chgData name="Pan Weike" userId="f48425db970607a4" providerId="LiveId" clId="{125B1E1A-3A6B-42D5-9D2E-91D29146CDA0}" dt="2021-11-01T11:58:52.596" v="41" actId="20577"/>
        <pc:sldMkLst>
          <pc:docMk/>
          <pc:sldMk cId="1262863644" sldId="268"/>
        </pc:sldMkLst>
        <pc:spChg chg="mod">
          <ac:chgData name="Pan Weike" userId="f48425db970607a4" providerId="LiveId" clId="{125B1E1A-3A6B-42D5-9D2E-91D29146CDA0}" dt="2021-11-01T11:58:52.596" v="41" actId="20577"/>
          <ac:spMkLst>
            <pc:docMk/>
            <pc:sldMk cId="1262863644" sldId="268"/>
            <ac:spMk id="3" creationId="{00000000-0000-0000-0000-000000000000}"/>
          </ac:spMkLst>
        </pc:spChg>
      </pc:sldChg>
      <pc:sldChg chg="modSp mod">
        <pc:chgData name="Pan Weike" userId="f48425db970607a4" providerId="LiveId" clId="{125B1E1A-3A6B-42D5-9D2E-91D29146CDA0}" dt="2021-11-10T10:54:24.299" v="55" actId="14100"/>
        <pc:sldMkLst>
          <pc:docMk/>
          <pc:sldMk cId="2859093677" sldId="294"/>
        </pc:sldMkLst>
        <pc:spChg chg="mod">
          <ac:chgData name="Pan Weike" userId="f48425db970607a4" providerId="LiveId" clId="{125B1E1A-3A6B-42D5-9D2E-91D29146CDA0}" dt="2021-11-10T10:54:24.299" v="55" actId="14100"/>
          <ac:spMkLst>
            <pc:docMk/>
            <pc:sldMk cId="2859093677" sldId="294"/>
            <ac:spMk id="4" creationId="{00000000-0000-0000-0000-000000000000}"/>
          </ac:spMkLst>
        </pc:spChg>
      </pc:sldChg>
      <pc:sldChg chg="modSp mod">
        <pc:chgData name="Pan Weike" userId="f48425db970607a4" providerId="LiveId" clId="{125B1E1A-3A6B-42D5-9D2E-91D29146CDA0}" dt="2021-11-10T10:54:39.505" v="60" actId="14100"/>
        <pc:sldMkLst>
          <pc:docMk/>
          <pc:sldMk cId="1682948337" sldId="301"/>
        </pc:sldMkLst>
        <pc:spChg chg="mod">
          <ac:chgData name="Pan Weike" userId="f48425db970607a4" providerId="LiveId" clId="{125B1E1A-3A6B-42D5-9D2E-91D29146CDA0}" dt="2021-11-10T10:54:39.505" v="60" actId="14100"/>
          <ac:spMkLst>
            <pc:docMk/>
            <pc:sldMk cId="1682948337" sldId="301"/>
            <ac:spMk id="4" creationId="{00000000-0000-0000-0000-000000000000}"/>
          </ac:spMkLst>
        </pc:spChg>
      </pc:sldChg>
      <pc:sldChg chg="modSp mod">
        <pc:chgData name="Pan Weike" userId="f48425db970607a4" providerId="LiveId" clId="{125B1E1A-3A6B-42D5-9D2E-91D29146CDA0}" dt="2021-11-10T10:54:49.312" v="69" actId="14100"/>
        <pc:sldMkLst>
          <pc:docMk/>
          <pc:sldMk cId="4288600576" sldId="302"/>
        </pc:sldMkLst>
        <pc:spChg chg="mod">
          <ac:chgData name="Pan Weike" userId="f48425db970607a4" providerId="LiveId" clId="{125B1E1A-3A6B-42D5-9D2E-91D29146CDA0}" dt="2021-11-10T10:54:49.312" v="69" actId="14100"/>
          <ac:spMkLst>
            <pc:docMk/>
            <pc:sldMk cId="4288600576" sldId="302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4CAA-C537-49B2-B1D0-8E53BDF38890}" type="datetimeFigureOut">
              <a:rPr lang="zh-CN" altLang="en-US" smtClean="0"/>
              <a:pPr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48019-7F8E-4133-9E4F-948F643F49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1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dirty="0" err="1"/>
              <a:t>java.util</a:t>
            </a:r>
            <a:endParaRPr lang="en-US" altLang="zh-CN" sz="1200" b="0" i="0" dirty="0"/>
          </a:p>
          <a:p>
            <a:r>
              <a:rPr lang="en-US" altLang="zh-CN" sz="1200" b="0" i="0" dirty="0"/>
              <a:t>LinkedList</a:t>
            </a:r>
          </a:p>
          <a:p>
            <a:r>
              <a:rPr lang="en-US" altLang="zh-CN" sz="1200" b="0" i="0" dirty="0" err="1"/>
              <a:t>TreeSet</a:t>
            </a:r>
            <a:endParaRPr lang="en-US" altLang="zh-CN" sz="1200" b="0" i="0" dirty="0"/>
          </a:p>
          <a:p>
            <a:r>
              <a:rPr lang="en-US" altLang="zh-CN" sz="1200" b="0" i="0" dirty="0"/>
              <a:t>Comparable</a:t>
            </a:r>
          </a:p>
          <a:p>
            <a:r>
              <a:rPr lang="en-US" altLang="zh-CN" sz="1200" b="0" i="0" dirty="0"/>
              <a:t>next()</a:t>
            </a:r>
            <a:endParaRPr lang="zh-CN" altLang="en-US" b="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43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要求学生自己会写这样的程序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6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44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</a:t>
            </a:r>
            <a:r>
              <a:rPr lang="en-US" altLang="zh-CN" dirty="0"/>
              <a:t>ABC</a:t>
            </a:r>
            <a:r>
              <a:rPr lang="zh-CN" altLang="en-US" dirty="0"/>
              <a:t>，</a:t>
            </a:r>
            <a:r>
              <a:rPr lang="en-US" altLang="zh-CN" dirty="0"/>
              <a:t>ABD</a:t>
            </a:r>
            <a:r>
              <a:rPr lang="zh-CN" altLang="en-US" dirty="0"/>
              <a:t>长度相同没有</a:t>
            </a:r>
            <a:r>
              <a:rPr lang="zh-CN" altLang="en-US"/>
              <a:t>添加成功</a:t>
            </a:r>
            <a:r>
              <a:rPr lang="zh-CN" altLang="en-US" dirty="0"/>
              <a:t>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41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9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4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02658-6CD3-4719-8D2E-5980D0CAB6E9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C940-6B3C-4691-9FA0-B3EF83AF7005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AA27-25BB-405A-B761-0224601B76C5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CB4A-A845-421A-B4CD-6C86B6B28C38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1AF9-E894-4B20-AC72-DF075E3943A1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A28F-AC66-47DB-86AE-93AC7F1423D3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1E5-B027-47CF-A2E4-0258EA4738DB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BF6-D20E-43FA-BA09-7C65975EA814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8F25-40FE-47A4-8749-4641616CA805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7C36-EF00-4DF3-BA3D-3C76A9982DA1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20D4-5152-424E-9AF2-9014886104F9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D1564-3643-4381-AA2A-B9C5B55A3A78}" type="datetime1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>
                <a:latin typeface="+mn-lt"/>
              </a:rPr>
              <a:t>JAVA</a:t>
            </a:r>
            <a:r>
              <a:rPr lang="zh-CN" altLang="en-US" sz="4800">
                <a:latin typeface="仿宋" panose="02010609060101010101" pitchFamily="49" charset="-122"/>
                <a:ea typeface="仿宋" panose="02010609060101010101" pitchFamily="49" charset="-122"/>
              </a:rPr>
              <a:t>程序设计</a:t>
            </a:r>
            <a:endParaRPr 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姚俊梅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5496" y="6172200"/>
            <a:ext cx="8784976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感谢：教材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en-US" altLang="zh-CN" dirty="0">
                <a:ea typeface="仿宋" panose="02010609060101010101" pitchFamily="49" charset="-122"/>
              </a:rPr>
              <a:t>Java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大学实用教程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作者和其他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老师提供</a:t>
            </a:r>
            <a:r>
              <a:rPr lang="en-US" altLang="zh-CN" dirty="0">
                <a:ea typeface="仿宋" panose="02010609060101010101" pitchFamily="49" charset="-122"/>
              </a:rPr>
              <a:t>PowerPoint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讲义等资料！</a:t>
            </a:r>
            <a:endParaRPr lang="zh-CN" altLang="en-US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说明：本课程所使用的所有讲义，都是在以上资料上修改的。</a:t>
            </a:r>
            <a:endParaRPr 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3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calendar</a:t>
            </a:r>
            <a:r>
              <a:rPr lang="zh-CN" altLang="en-US" sz="2000" dirty="0"/>
              <a:t>对象调用方法</a:t>
            </a:r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get(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field)</a:t>
            </a:r>
            <a:r>
              <a:rPr lang="zh-CN" altLang="en-US" sz="2000" dirty="0"/>
              <a:t>可以获取有关年份、月份、小时、星期等信息，参数</a:t>
            </a:r>
            <a:r>
              <a:rPr lang="en-US" altLang="zh-CN" sz="2000" dirty="0"/>
              <a:t>field</a:t>
            </a:r>
            <a:r>
              <a:rPr lang="zh-CN" altLang="en-US" sz="2000" dirty="0"/>
              <a:t>的有效值由</a:t>
            </a:r>
            <a:r>
              <a:rPr lang="en-US" altLang="zh-CN" sz="2000" dirty="0"/>
              <a:t>Calendar</a:t>
            </a:r>
            <a:r>
              <a:rPr lang="zh-CN" altLang="en-US" sz="2000" dirty="0"/>
              <a:t>的</a:t>
            </a:r>
            <a:r>
              <a:rPr lang="zh-CN" altLang="en-US" sz="2000" b="1" dirty="0">
                <a:solidFill>
                  <a:srgbClr val="FF0000"/>
                </a:solidFill>
              </a:rPr>
              <a:t>静态常量</a:t>
            </a:r>
            <a:r>
              <a:rPr lang="zh-CN" altLang="en-US" sz="2000" dirty="0"/>
              <a:t>指定，如：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返回一个整数，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表示一月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表示二月，等。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149524" y="2771636"/>
            <a:ext cx="3888432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Calendar.MONTH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769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zh-CN" sz="1800"/>
              <a:t>变量</a:t>
            </a:r>
            <a:r>
              <a:rPr lang="en-US" altLang="zh-CN" sz="1800" dirty="0"/>
              <a:t>f=127.578296, </a:t>
            </a:r>
            <a:r>
              <a:rPr lang="zh-CN" altLang="zh-CN" sz="1800" dirty="0"/>
              <a:t>格式化输出</a:t>
            </a:r>
            <a:r>
              <a:rPr lang="en-US" altLang="zh-CN" sz="1800" dirty="0"/>
              <a:t>f</a:t>
            </a:r>
            <a:r>
              <a:rPr lang="zh-CN" altLang="zh-CN" sz="1800" dirty="0"/>
              <a:t>值占</a:t>
            </a:r>
            <a:r>
              <a:rPr lang="en-US" altLang="zh-CN" sz="1800" dirty="0"/>
              <a:t>6</a:t>
            </a:r>
            <a:r>
              <a:rPr lang="zh-CN" altLang="zh-CN" sz="1800" dirty="0"/>
              <a:t>列，小数点后保留</a:t>
            </a:r>
            <a:r>
              <a:rPr lang="en-US" altLang="zh-CN" sz="1800" dirty="0"/>
              <a:t>2</a:t>
            </a:r>
            <a:r>
              <a:rPr lang="zh-CN" altLang="zh-CN" sz="1800" dirty="0"/>
              <a:t>位的正确语句是（</a:t>
            </a:r>
            <a:r>
              <a:rPr lang="en-US" altLang="zh-CN" sz="1800" dirty="0"/>
              <a:t>  </a:t>
            </a:r>
            <a:r>
              <a:rPr lang="zh-CN" altLang="zh-CN" sz="1800" dirty="0"/>
              <a:t>）。</a:t>
            </a:r>
          </a:p>
          <a:p>
            <a:pPr>
              <a:buNone/>
            </a:pPr>
            <a:r>
              <a:rPr lang="en-US" altLang="zh-CN" sz="1800" dirty="0"/>
              <a:t>	A. </a:t>
            </a:r>
            <a:r>
              <a:rPr lang="en-US" altLang="zh-CN" sz="1800" dirty="0" err="1"/>
              <a:t>System.out.printf</a:t>
            </a:r>
            <a:r>
              <a:rPr lang="zh-CN" altLang="zh-CN" sz="1800" dirty="0"/>
              <a:t>（</a:t>
            </a:r>
            <a:r>
              <a:rPr lang="en-US" altLang="zh-CN" sz="1800" dirty="0"/>
              <a:t>"%6.2f ", f</a:t>
            </a:r>
            <a:r>
              <a:rPr lang="zh-CN" altLang="zh-CN" sz="1800" dirty="0"/>
              <a:t>）</a:t>
            </a:r>
            <a:r>
              <a:rPr lang="en-US" altLang="zh-CN" sz="1800" dirty="0"/>
              <a:t>; </a:t>
            </a:r>
            <a:endParaRPr lang="zh-CN" altLang="zh-CN" sz="1800" dirty="0"/>
          </a:p>
          <a:p>
            <a:pPr>
              <a:buNone/>
            </a:pPr>
            <a:r>
              <a:rPr lang="en-US" altLang="zh-CN" sz="1800" dirty="0"/>
              <a:t>	B. </a:t>
            </a:r>
            <a:r>
              <a:rPr lang="en-US" altLang="zh-CN" sz="1800" dirty="0" err="1"/>
              <a:t>System.out.printf</a:t>
            </a:r>
            <a:r>
              <a:rPr lang="zh-CN" altLang="zh-CN" sz="1800" dirty="0"/>
              <a:t>（</a:t>
            </a:r>
            <a:r>
              <a:rPr lang="en-US" altLang="zh-CN" sz="1800" dirty="0"/>
              <a:t>"%4.2f ", f</a:t>
            </a:r>
            <a:r>
              <a:rPr lang="zh-CN" altLang="zh-CN" sz="1800" dirty="0"/>
              <a:t>）</a:t>
            </a:r>
            <a:r>
              <a:rPr lang="en-US" altLang="zh-CN" sz="1800" dirty="0"/>
              <a:t>;</a:t>
            </a:r>
            <a:endParaRPr lang="zh-CN" altLang="zh-CN" sz="1800" dirty="0"/>
          </a:p>
          <a:p>
            <a:pPr>
              <a:buNone/>
            </a:pPr>
            <a:r>
              <a:rPr lang="en-US" altLang="zh-CN" sz="1800" dirty="0"/>
              <a:t>	C. </a:t>
            </a:r>
            <a:r>
              <a:rPr lang="en-US" altLang="zh-CN" sz="1800" dirty="0" err="1"/>
              <a:t>System.out.printf</a:t>
            </a:r>
            <a:r>
              <a:rPr lang="zh-CN" altLang="zh-CN" sz="1800" dirty="0"/>
              <a:t>（</a:t>
            </a:r>
            <a:r>
              <a:rPr lang="en-US" altLang="zh-CN" sz="1800" dirty="0"/>
              <a:t>“%4.2d ”, f</a:t>
            </a:r>
            <a:r>
              <a:rPr lang="zh-CN" altLang="zh-CN" sz="1800" dirty="0"/>
              <a:t>）</a:t>
            </a:r>
            <a:r>
              <a:rPr lang="en-US" altLang="zh-CN" sz="1800" dirty="0"/>
              <a:t>;</a:t>
            </a:r>
            <a:endParaRPr lang="zh-CN" altLang="zh-CN" sz="1800" dirty="0"/>
          </a:p>
          <a:p>
            <a:pPr>
              <a:buNone/>
            </a:pPr>
            <a:r>
              <a:rPr lang="en-US" altLang="zh-CN" sz="1800" dirty="0"/>
              <a:t>	D. </a:t>
            </a:r>
            <a:r>
              <a:rPr lang="en-US" altLang="zh-CN" sz="1800" dirty="0" err="1"/>
              <a:t>System.out.printf</a:t>
            </a:r>
            <a:r>
              <a:rPr lang="zh-CN" altLang="zh-CN" sz="1800" dirty="0"/>
              <a:t>（</a:t>
            </a:r>
            <a:r>
              <a:rPr lang="en-US" altLang="zh-CN" sz="1800" dirty="0"/>
              <a:t>"%6.2d ", f</a:t>
            </a:r>
            <a:r>
              <a:rPr lang="zh-CN" altLang="zh-CN" sz="1800" dirty="0"/>
              <a:t>）</a:t>
            </a:r>
            <a:r>
              <a:rPr lang="en-US" altLang="zh-CN" sz="1800" dirty="0"/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1260624"/>
            <a:ext cx="8424936" cy="461664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Example7_2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Calendar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calendar.setTime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Date());</a:t>
            </a:r>
          </a:p>
          <a:p>
            <a:pPr lvl="2"/>
            <a:endParaRPr lang="zh-CN" altLang="en-US" sz="1400" dirty="0">
              <a:latin typeface="Consolas" panose="020B0609020204030204" pitchFamily="49" charset="0"/>
            </a:endParaRP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)-1);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(1931,8,18);</a:t>
            </a: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timeOne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calendar.getTimeInMillis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(1945,7,15);</a:t>
            </a: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timeTwo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calendar.getTimeInMillis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days = 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timeTwo-timeOne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)/(1000*60*60*24);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"1945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年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月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15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日和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1931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年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月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18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日相隔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zh-CN" alt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+ days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5974802"/>
            <a:ext cx="3240360" cy="4785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148064" y="764704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默认情况下，一周中第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天是星期日</a:t>
            </a:r>
          </a:p>
        </p:txBody>
      </p:sp>
      <p:sp>
        <p:nvSpPr>
          <p:cNvPr id="9" name="椭圆 8"/>
          <p:cNvSpPr/>
          <p:nvPr/>
        </p:nvSpPr>
        <p:spPr>
          <a:xfrm>
            <a:off x="3779912" y="5085184"/>
            <a:ext cx="923037" cy="36004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079587" y="4232151"/>
            <a:ext cx="720080" cy="36004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496" y="6474822"/>
            <a:ext cx="5113900" cy="33855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注：我常用</a:t>
            </a:r>
            <a:r>
              <a:rPr lang="zh-CN" altLang="en-US" sz="1600" b="1" dirty="0">
                <a:solidFill>
                  <a:srgbClr val="FF0000"/>
                </a:solidFill>
              </a:rPr>
              <a:t>类似的时间差</a:t>
            </a:r>
            <a:r>
              <a:rPr lang="zh-CN" altLang="en-US" sz="1600" dirty="0">
                <a:solidFill>
                  <a:srgbClr val="FF0000"/>
                </a:solidFill>
              </a:rPr>
              <a:t>来计算一段代码的运行时间。</a:t>
            </a:r>
          </a:p>
        </p:txBody>
      </p:sp>
      <p:cxnSp>
        <p:nvCxnSpPr>
          <p:cNvPr id="12" name="Straight Arrow Connector 7"/>
          <p:cNvCxnSpPr/>
          <p:nvPr/>
        </p:nvCxnSpPr>
        <p:spPr>
          <a:xfrm>
            <a:off x="7596336" y="1124744"/>
            <a:ext cx="0" cy="18722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464827" y="56519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星期三</a:t>
            </a:r>
          </a:p>
        </p:txBody>
      </p:sp>
    </p:spTree>
    <p:extLst>
      <p:ext uri="{BB962C8B-B14F-4D97-AF65-F5344CB8AC3E}">
        <p14:creationId xmlns:p14="http://schemas.microsoft.com/office/powerpoint/2010/main" val="413454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1196752"/>
            <a:ext cx="6408712" cy="547842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Example7_3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Calendar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(1931,8,1);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)-1;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a[]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String[day_of_week+30];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a[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day_of_week,n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&lt;day_of_week+30;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a[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(n);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n++;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=0;i&lt;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;i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(i%7==0&amp;&amp;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!=0)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"\n"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        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"%5s"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,a[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]);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5733256"/>
            <a:ext cx="2753302" cy="9419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文本框 3"/>
          <p:cNvSpPr txBox="1"/>
          <p:nvPr/>
        </p:nvSpPr>
        <p:spPr>
          <a:xfrm>
            <a:off x="5364088" y="5347816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日  一    二    三    四   五    六</a:t>
            </a:r>
          </a:p>
        </p:txBody>
      </p:sp>
    </p:spTree>
    <p:extLst>
      <p:ext uri="{BB962C8B-B14F-4D97-AF65-F5344CB8AC3E}">
        <p14:creationId xmlns:p14="http://schemas.microsoft.com/office/powerpoint/2010/main" val="275160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7.3 Math</a:t>
            </a:r>
            <a:r>
              <a:rPr lang="zh-CN" altLang="en-US" sz="2000" dirty="0">
                <a:solidFill>
                  <a:srgbClr val="FF0000"/>
                </a:solidFill>
              </a:rPr>
              <a:t>类与</a:t>
            </a:r>
            <a:r>
              <a:rPr lang="en-US" altLang="zh-CN" sz="2000" dirty="0" err="1">
                <a:solidFill>
                  <a:srgbClr val="FF0000"/>
                </a:solidFill>
              </a:rPr>
              <a:t>BigInteger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1.Math</a:t>
            </a:r>
            <a:r>
              <a:rPr lang="zh-CN" altLang="en-US" sz="2000" dirty="0"/>
              <a:t>类</a:t>
            </a:r>
          </a:p>
          <a:p>
            <a:r>
              <a:rPr lang="zh-CN" altLang="en-US" sz="2000" dirty="0"/>
              <a:t>在编写程序时，可能需要计算一个数的平方根、绝对值、获取一个随机数等。</a:t>
            </a:r>
            <a:r>
              <a:rPr lang="en-US" altLang="zh-CN" sz="2000" dirty="0" err="1"/>
              <a:t>java.lang</a:t>
            </a:r>
            <a:r>
              <a:rPr lang="zh-CN" altLang="en-US" sz="2000" dirty="0"/>
              <a:t>包中的类包含许多用来进行科学计算的</a:t>
            </a:r>
            <a:r>
              <a:rPr lang="zh-CN" altLang="en-US" sz="2000" b="1" dirty="0">
                <a:solidFill>
                  <a:srgbClr val="FF0000"/>
                </a:solidFill>
              </a:rPr>
              <a:t>静态方法</a:t>
            </a:r>
            <a:r>
              <a:rPr lang="zh-CN" altLang="en-US" sz="2000" dirty="0"/>
              <a:t>（</a:t>
            </a:r>
            <a:r>
              <a:rPr lang="en-US" altLang="zh-CN" sz="2000" dirty="0"/>
              <a:t>static methods</a:t>
            </a:r>
            <a:r>
              <a:rPr lang="zh-CN" altLang="en-US" sz="2000" dirty="0"/>
              <a:t>，又称类方法），这些方法可以直接通过</a:t>
            </a:r>
            <a:r>
              <a:rPr lang="zh-CN" altLang="en-US" sz="2000" b="1" dirty="0">
                <a:solidFill>
                  <a:srgbClr val="FF0000"/>
                </a:solidFill>
              </a:rPr>
              <a:t>类名</a:t>
            </a:r>
            <a:r>
              <a:rPr lang="zh-CN" altLang="en-US" sz="2000" dirty="0"/>
              <a:t>调用。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另外，</a:t>
            </a:r>
            <a:r>
              <a:rPr lang="en-US" altLang="zh-CN" sz="2000" dirty="0"/>
              <a:t>Math</a:t>
            </a:r>
            <a:r>
              <a:rPr lang="zh-CN" altLang="en-US" sz="2000" dirty="0"/>
              <a:t>类还有两个</a:t>
            </a:r>
            <a:r>
              <a:rPr lang="zh-CN" altLang="en-US" sz="2000" b="1" dirty="0">
                <a:solidFill>
                  <a:srgbClr val="FF0000"/>
                </a:solidFill>
              </a:rPr>
              <a:t>静态常量</a:t>
            </a:r>
            <a:r>
              <a:rPr lang="zh-CN" altLang="en-US" sz="2000" dirty="0"/>
              <a:t>，</a:t>
            </a:r>
            <a:r>
              <a:rPr lang="en-US" altLang="zh-CN" sz="2000" dirty="0"/>
              <a:t>E</a:t>
            </a:r>
            <a:r>
              <a:rPr lang="zh-CN" altLang="en-US" sz="2000" dirty="0"/>
              <a:t>和</a:t>
            </a:r>
            <a:r>
              <a:rPr lang="en-US" altLang="zh-CN" sz="2000" dirty="0"/>
              <a:t>PI</a:t>
            </a:r>
            <a:r>
              <a:rPr lang="zh-CN" altLang="en-US" sz="2000" dirty="0"/>
              <a:t>，它们的值分别是：</a:t>
            </a:r>
          </a:p>
          <a:p>
            <a:pPr lvl="1"/>
            <a:r>
              <a:rPr lang="en-US" altLang="zh-CN" sz="2000" dirty="0"/>
              <a:t>2.7182828284590452354</a:t>
            </a:r>
          </a:p>
          <a:p>
            <a:pPr lvl="1"/>
            <a:r>
              <a:rPr lang="en-US" altLang="zh-CN" sz="2000" dirty="0"/>
              <a:t>3.14159265358979323846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5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Math</a:t>
            </a:r>
            <a:r>
              <a:rPr lang="zh-CN" altLang="en-US" sz="2000" dirty="0"/>
              <a:t>类常用方法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long </a:t>
            </a:r>
            <a:r>
              <a:rPr lang="en-US" altLang="zh-CN" sz="2000" b="1" dirty="0">
                <a:solidFill>
                  <a:srgbClr val="FF0000"/>
                </a:solidFill>
              </a:rPr>
              <a:t>abs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的绝对值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max</a:t>
            </a:r>
            <a:r>
              <a:rPr lang="en-US" altLang="zh-CN" sz="2000" dirty="0"/>
              <a:t>(double a, double b)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a,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  <a:r>
              <a:rPr lang="zh-CN" altLang="en-US" sz="2000" dirty="0"/>
              <a:t>的最大值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min</a:t>
            </a:r>
            <a:r>
              <a:rPr lang="en-US" altLang="zh-CN" sz="2000" dirty="0"/>
              <a:t>(double a, double b)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a, b</a:t>
            </a:r>
            <a:r>
              <a:rPr lang="zh-CN" altLang="en-US" sz="2000" dirty="0"/>
              <a:t>的最小值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random</a:t>
            </a:r>
            <a:r>
              <a:rPr lang="en-US" altLang="zh-CN" sz="2000" dirty="0"/>
              <a:t>()</a:t>
            </a:r>
            <a:r>
              <a:rPr lang="zh-CN" altLang="en-US" sz="2000" dirty="0"/>
              <a:t>：产生一个</a:t>
            </a:r>
            <a:r>
              <a:rPr lang="en-US" altLang="zh-CN" sz="2000" dirty="0"/>
              <a:t>0</a:t>
            </a:r>
            <a:r>
              <a:rPr lang="zh-CN" altLang="en-US" sz="2000" dirty="0"/>
              <a:t>到</a:t>
            </a:r>
            <a:r>
              <a:rPr lang="en-US" altLang="zh-CN" sz="2000" dirty="0"/>
              <a:t>1</a:t>
            </a:r>
            <a:r>
              <a:rPr lang="zh-CN" altLang="en-US" sz="2000" dirty="0"/>
              <a:t>之间的随机数，范围是</a:t>
            </a:r>
            <a:r>
              <a:rPr lang="en-US" altLang="zh-CN" sz="2000" b="1" dirty="0">
                <a:solidFill>
                  <a:srgbClr val="FF0000"/>
                </a:solidFill>
              </a:rPr>
              <a:t>[0,1)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pow</a:t>
            </a:r>
            <a:r>
              <a:rPr lang="en-US" altLang="zh-CN" sz="2000" dirty="0"/>
              <a:t>(double a, double b)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</a:t>
            </a:r>
            <a:r>
              <a:rPr lang="en-US" altLang="zh-CN" sz="2000" dirty="0"/>
              <a:t>b</a:t>
            </a:r>
            <a:r>
              <a:rPr lang="zh-CN" altLang="en-US" sz="2000" dirty="0"/>
              <a:t>次幂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 err="1">
                <a:solidFill>
                  <a:srgbClr val="FF0000"/>
                </a:solidFill>
              </a:rPr>
              <a:t>sqrt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的平方根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log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的对数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sin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：返回正弦值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 err="1">
                <a:solidFill>
                  <a:srgbClr val="FF0000"/>
                </a:solidFill>
              </a:rPr>
              <a:t>asin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：返回反正弦值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9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2.BigInteger</a:t>
            </a:r>
            <a:r>
              <a:rPr lang="zh-CN" altLang="en-US" sz="2000" dirty="0"/>
              <a:t>类</a:t>
            </a:r>
          </a:p>
          <a:p>
            <a:r>
              <a:rPr lang="zh-CN" altLang="en-US" sz="2000" dirty="0"/>
              <a:t>程序有时需要处理大整数，</a:t>
            </a:r>
            <a:r>
              <a:rPr lang="en-US" altLang="zh-CN" sz="2000" dirty="0" err="1"/>
              <a:t>java.math</a:t>
            </a:r>
            <a:r>
              <a:rPr lang="zh-CN" altLang="en-US" sz="2000" dirty="0"/>
              <a:t>包中的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类提供任意精度的整数运算。可以使用如下构造方法创建一个</a:t>
            </a:r>
            <a:r>
              <a:rPr lang="zh-CN" altLang="en-US" sz="2000" b="1" dirty="0">
                <a:solidFill>
                  <a:srgbClr val="FF0000"/>
                </a:solidFill>
              </a:rPr>
              <a:t>十进制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对象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参数</a:t>
            </a:r>
            <a:r>
              <a:rPr lang="en-US" altLang="zh-CN" sz="2000" b="1" dirty="0" err="1">
                <a:solidFill>
                  <a:srgbClr val="FF0000"/>
                </a:solidFill>
              </a:rPr>
              <a:t>val</a:t>
            </a:r>
            <a:r>
              <a:rPr lang="zh-CN" altLang="en-US" sz="2000" dirty="0"/>
              <a:t>中如果含有</a:t>
            </a:r>
            <a:r>
              <a:rPr lang="zh-CN" altLang="en-US" sz="2000" b="1" dirty="0">
                <a:solidFill>
                  <a:srgbClr val="FF0000"/>
                </a:solidFill>
              </a:rPr>
              <a:t>非数字字符</a:t>
            </a:r>
            <a:r>
              <a:rPr lang="zh-CN" altLang="en-US" sz="2000" dirty="0"/>
              <a:t>就会发生</a:t>
            </a:r>
            <a:r>
              <a:rPr lang="en-US" altLang="zh-CN" sz="2000" dirty="0" err="1"/>
              <a:t>Number</a:t>
            </a:r>
            <a:r>
              <a:rPr lang="en-US" altLang="zh-CN" sz="2000" dirty="0" err="1">
                <a:solidFill>
                  <a:srgbClr val="FF0000"/>
                </a:solidFill>
              </a:rPr>
              <a:t>Format</a:t>
            </a:r>
            <a:r>
              <a:rPr lang="en-US" altLang="zh-CN" sz="2000" dirty="0" err="1"/>
              <a:t>Exception</a:t>
            </a:r>
            <a:r>
              <a:rPr lang="zh-CN" altLang="en-US" sz="2000" dirty="0"/>
              <a:t>异常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BigInteger</a:t>
            </a:r>
            <a:r>
              <a:rPr lang="zh-CN" altLang="en-US" sz="2000" dirty="0"/>
              <a:t>类的常用方法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add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和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subtract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差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multiply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积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divide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商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remainder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余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compareTo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：返回当前大整数对象与参数指定的大整数的比较结果，返回值是</a:t>
            </a: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-1</a:t>
            </a:r>
            <a:r>
              <a:rPr lang="zh-CN" altLang="en-US" sz="2000" dirty="0"/>
              <a:t>或</a:t>
            </a:r>
            <a:r>
              <a:rPr lang="en-US" altLang="zh-CN" sz="2000" dirty="0"/>
              <a:t>0</a:t>
            </a:r>
            <a:r>
              <a:rPr lang="zh-CN" altLang="en-US" sz="2000" dirty="0"/>
              <a:t>，分别表示当前大整数对象大于、小于或等于参数指定的大整数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abs</a:t>
            </a:r>
            <a:r>
              <a:rPr lang="en-US" altLang="zh-CN" sz="2000" dirty="0"/>
              <a:t>()</a:t>
            </a:r>
            <a:r>
              <a:rPr lang="zh-CN" altLang="en-US" sz="2000" dirty="0"/>
              <a:t>：返回当前大整数对象的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绝对值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pow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exponent)</a:t>
            </a:r>
            <a:r>
              <a:rPr lang="zh-CN" altLang="en-US" sz="2000" dirty="0"/>
              <a:t>：返回当前大整数对象的</a:t>
            </a:r>
            <a:r>
              <a:rPr lang="en-US" altLang="zh-CN" sz="2000" dirty="0"/>
              <a:t>exponent</a:t>
            </a:r>
            <a:r>
              <a:rPr lang="zh-CN" altLang="en-US" sz="2000" b="1" dirty="0">
                <a:solidFill>
                  <a:srgbClr val="FF0000"/>
                </a:solidFill>
              </a:rPr>
              <a:t>次幂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public String </a:t>
            </a:r>
            <a:r>
              <a:rPr lang="en-US" altLang="zh-CN" sz="2000" b="1" dirty="0" err="1">
                <a:solidFill>
                  <a:srgbClr val="FF0000"/>
                </a:solidFill>
              </a:rPr>
              <a:t>toString</a:t>
            </a:r>
            <a:r>
              <a:rPr lang="en-US" altLang="zh-CN" sz="2000" dirty="0"/>
              <a:t>()</a:t>
            </a:r>
            <a:r>
              <a:rPr lang="zh-CN" altLang="en-US" sz="2000" dirty="0"/>
              <a:t>：返回当前大整数对象十进制的字符串表示</a:t>
            </a:r>
          </a:p>
          <a:p>
            <a:pPr lvl="1"/>
            <a:r>
              <a:rPr lang="en-US" altLang="zh-CN" sz="2000" dirty="0"/>
              <a:t>public String </a:t>
            </a:r>
            <a:r>
              <a:rPr lang="en-US" altLang="zh-CN" sz="2000" b="1" dirty="0" err="1">
                <a:solidFill>
                  <a:srgbClr val="FF0000"/>
                </a:solidFill>
              </a:rPr>
              <a:t>toString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p)</a:t>
            </a:r>
            <a:r>
              <a:rPr lang="zh-CN" altLang="en-US" sz="2000" dirty="0"/>
              <a:t>：返回当前大整数对象</a:t>
            </a: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进制</a:t>
            </a:r>
            <a:r>
              <a:rPr lang="zh-CN" altLang="en-US" sz="2000" dirty="0"/>
              <a:t>的字符串表示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4" name="矩形 3"/>
          <p:cNvSpPr/>
          <p:nvPr/>
        </p:nvSpPr>
        <p:spPr>
          <a:xfrm>
            <a:off x="97160" y="1094110"/>
            <a:ext cx="7139136" cy="569386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Example7_6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n1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"987654321987654321987654321"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n2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"123456789123456789123456789"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"add: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n1.add(n2));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"subtract: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n1.subtract(n2));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"multiply: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n1.multiply(n2));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"divide: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n1.divide(n2));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m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"77889988"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"0"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ONE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TWO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=TWO;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i.compareTo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(m)&lt;0;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i.add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(ONE) 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((n1.remainder(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compareTo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ZERO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))==0)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COUNT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(ONE);       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(COUNT);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6728" y="5635848"/>
            <a:ext cx="5301864" cy="8894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36296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要熟悉面向对象的编程方式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600924" y="2972569"/>
            <a:ext cx="648072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31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7.1 Date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51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7.4 </a:t>
            </a:r>
            <a:r>
              <a:rPr lang="zh-CN" altLang="en-US" sz="2000" dirty="0">
                <a:solidFill>
                  <a:srgbClr val="FF0000"/>
                </a:solidFill>
              </a:rPr>
              <a:t>数字格式化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0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有时我们可能需要对输出的数字结果进行必要的格式化，例如，对于</a:t>
            </a:r>
            <a:r>
              <a:rPr lang="en-US" altLang="zh-CN" sz="2000" dirty="0"/>
              <a:t>3.14356789</a:t>
            </a:r>
            <a:r>
              <a:rPr lang="zh-CN" altLang="en-US" sz="2000" dirty="0"/>
              <a:t>，我们希望保留小数位为</a:t>
            </a:r>
            <a:r>
              <a:rPr lang="en-US" altLang="zh-CN" sz="2000" dirty="0"/>
              <a:t>3</a:t>
            </a:r>
            <a:r>
              <a:rPr lang="zh-CN" altLang="en-US" sz="2000" dirty="0"/>
              <a:t>位、整数部分至少要显示</a:t>
            </a:r>
            <a:r>
              <a:rPr lang="en-US" altLang="zh-CN" sz="2000" dirty="0"/>
              <a:t>3</a:t>
            </a:r>
            <a:r>
              <a:rPr lang="zh-CN" altLang="en-US" sz="2000" dirty="0"/>
              <a:t>位，即将</a:t>
            </a:r>
            <a:r>
              <a:rPr lang="en-US" altLang="zh-CN" sz="2000" dirty="0"/>
              <a:t>3.14356789</a:t>
            </a:r>
            <a:r>
              <a:rPr lang="zh-CN" altLang="en-US" sz="2000" dirty="0"/>
              <a:t>格式化为</a:t>
            </a:r>
            <a:r>
              <a:rPr lang="en-US" altLang="zh-CN" sz="2000" dirty="0"/>
              <a:t>003.144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可以使用</a:t>
            </a:r>
            <a:r>
              <a:rPr lang="en-US" altLang="zh-CN" sz="2000" b="1" dirty="0" err="1">
                <a:solidFill>
                  <a:srgbClr val="FF0000"/>
                </a:solidFill>
              </a:rPr>
              <a:t>java.text</a:t>
            </a:r>
            <a:r>
              <a:rPr lang="zh-CN" altLang="en-US" sz="2000" dirty="0"/>
              <a:t>包中的</a:t>
            </a:r>
            <a:r>
              <a:rPr lang="en-US" altLang="zh-CN" sz="2000" dirty="0" err="1"/>
              <a:t>NumberFormat</a:t>
            </a:r>
            <a:r>
              <a:rPr lang="zh-CN" altLang="en-US" sz="2000" dirty="0"/>
              <a:t>类，该类调用如下静态方法来实例化一个</a:t>
            </a:r>
            <a:r>
              <a:rPr lang="en-US" altLang="zh-CN" sz="2000" dirty="0" err="1"/>
              <a:t>NumberFormat</a:t>
            </a:r>
            <a:r>
              <a:rPr lang="zh-CN" altLang="en-US" sz="2000" dirty="0"/>
              <a:t>对象</a:t>
            </a:r>
          </a:p>
          <a:p>
            <a:pPr lvl="1"/>
            <a:r>
              <a:rPr lang="en-US" altLang="zh-CN" sz="2000" dirty="0"/>
              <a:t>public static final </a:t>
            </a:r>
            <a:r>
              <a:rPr lang="en-US" altLang="zh-CN" sz="2000" dirty="0" err="1"/>
              <a:t>NumberFormat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getInstance</a:t>
            </a:r>
            <a:r>
              <a:rPr lang="en-US" altLang="zh-CN" sz="2000" dirty="0"/>
              <a:t>()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10432" y="4077072"/>
            <a:ext cx="5688632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NumberFormat</a:t>
            </a:r>
            <a:r>
              <a:rPr lang="zh-CN" altLang="en-US" sz="2000" dirty="0"/>
              <a:t>常用方法：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setMaximumFractionDigits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setMinimumFractionDigits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setMaximumIntegerDigits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setMinimumIntegerDigits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 </a:t>
            </a:r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en-US" altLang="zh-CN" sz="2000" b="1" dirty="0">
                <a:solidFill>
                  <a:srgbClr val="FF0000"/>
                </a:solidFill>
              </a:rPr>
              <a:t>f</a:t>
            </a:r>
            <a:r>
              <a:rPr lang="zh-CN" altLang="en-US" sz="2000" dirty="0"/>
              <a:t>可调用</a:t>
            </a:r>
            <a:r>
              <a:rPr lang="en-US" altLang="zh-CN" sz="2000" dirty="0"/>
              <a:t>public final String </a:t>
            </a:r>
            <a:r>
              <a:rPr lang="en-US" altLang="zh-CN" sz="2000" b="1" dirty="0">
                <a:solidFill>
                  <a:srgbClr val="FF0000"/>
                </a:solidFill>
              </a:rPr>
              <a:t>format</a:t>
            </a:r>
            <a:r>
              <a:rPr lang="en-US" altLang="zh-CN" sz="2000" dirty="0"/>
              <a:t>(double number)</a:t>
            </a:r>
            <a:r>
              <a:rPr lang="zh-CN" altLang="en-US" sz="2000" dirty="0"/>
              <a:t>方法来格式化数字</a:t>
            </a:r>
            <a:r>
              <a:rPr lang="en-US" altLang="zh-CN" sz="2000" dirty="0"/>
              <a:t>number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5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132856"/>
            <a:ext cx="5328592" cy="332398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java.text.NumberFormat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Example_Format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"Before: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a);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f.setMaximumFractionDigits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f.setMinimumIntegerDigits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s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f.format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(a);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"After: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s);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1334" y="5035461"/>
            <a:ext cx="2799180" cy="4213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26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</a:p>
          <a:p>
            <a:pPr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小数点后最多保留</a:t>
            </a:r>
            <a:r>
              <a:rPr lang="en-US" altLang="zh-CN" sz="2000" dirty="0"/>
              <a:t>n</a:t>
            </a:r>
            <a:r>
              <a:rPr lang="zh-CN" altLang="en-US" sz="2000" dirty="0"/>
              <a:t>位</a:t>
            </a:r>
          </a:p>
        </p:txBody>
      </p:sp>
      <p:sp>
        <p:nvSpPr>
          <p:cNvPr id="4" name="矩形 3"/>
          <p:cNvSpPr/>
          <p:nvPr/>
        </p:nvSpPr>
        <p:spPr>
          <a:xfrm>
            <a:off x="128712" y="4509120"/>
            <a:ext cx="6264696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Example_Format2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"Before: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a);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"After: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myFormat.format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(a,5));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779912" y="78189"/>
            <a:ext cx="5256584" cy="332398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MyNumberFormat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format(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String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(a);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str.indexOf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(index+1);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fractionLeng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temp.length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n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fractionLeng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n);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(0,index+n+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3410" y="6237312"/>
            <a:ext cx="2562286" cy="5040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48264" y="350100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小数点占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</a:p>
        </p:txBody>
      </p:sp>
      <p:cxnSp>
        <p:nvCxnSpPr>
          <p:cNvPr id="9" name="Straight Arrow Connector 7"/>
          <p:cNvCxnSpPr/>
          <p:nvPr/>
        </p:nvCxnSpPr>
        <p:spPr>
          <a:xfrm>
            <a:off x="7668344" y="2492896"/>
            <a:ext cx="0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68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7.5 </a:t>
            </a:r>
            <a:r>
              <a:rPr lang="en-US" altLang="zh-CN" sz="2000" dirty="0" err="1">
                <a:solidFill>
                  <a:srgbClr val="FF0000"/>
                </a:solidFill>
              </a:rPr>
              <a:t>LinkedList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7.7 </a:t>
            </a:r>
            <a:r>
              <a:rPr lang="en-US" altLang="zh-CN" sz="2000" dirty="0" err="1">
                <a:solidFill>
                  <a:srgbClr val="FF0000"/>
                </a:solidFill>
              </a:rPr>
              <a:t>HashMap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dirty="0" err="1">
                <a:solidFill>
                  <a:srgbClr val="FF0000"/>
                </a:solidFill>
              </a:rPr>
              <a:t>TreeMap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为一个特定的任务选择最好的</a:t>
            </a:r>
            <a:r>
              <a:rPr lang="zh-CN" altLang="en-US" sz="2000" dirty="0">
                <a:solidFill>
                  <a:srgbClr val="FF0000"/>
                </a:solidFill>
              </a:rPr>
              <a:t>数据结构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算法</a:t>
            </a:r>
            <a:r>
              <a:rPr lang="zh-CN" altLang="en-US" sz="2000" dirty="0"/>
              <a:t>是开发高性能软件的关键。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在面向对象思想里，</a:t>
            </a:r>
            <a:r>
              <a:rPr lang="zh-CN" altLang="en-US" sz="2000" dirty="0">
                <a:solidFill>
                  <a:srgbClr val="FF0000"/>
                </a:solidFill>
              </a:rPr>
              <a:t>数据结构也被认为是一种容器</a:t>
            </a:r>
            <a:r>
              <a:rPr lang="zh-CN" altLang="en-US" sz="2000" dirty="0"/>
              <a:t>，或者容器对象，是一个能存储其他数据或元素的对象。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提供了</a:t>
            </a:r>
            <a:r>
              <a:rPr lang="zh-CN" altLang="en-US" sz="2000" dirty="0">
                <a:solidFill>
                  <a:srgbClr val="FF0000"/>
                </a:solidFill>
              </a:rPr>
              <a:t>众多能有效组织和操作数据的数据结构</a:t>
            </a:r>
            <a:r>
              <a:rPr lang="zh-CN" altLang="en-US" sz="2000" dirty="0"/>
              <a:t>（线性表、向量、栈、队列、规则集和映射等）。这些数据结构被称为</a:t>
            </a:r>
            <a:r>
              <a:rPr lang="en-US" altLang="zh-CN" sz="2000" b="1" dirty="0">
                <a:solidFill>
                  <a:srgbClr val="FF0000"/>
                </a:solidFill>
              </a:rPr>
              <a:t>Java</a:t>
            </a:r>
            <a:r>
              <a:rPr lang="zh-CN" altLang="en-US" sz="2000" b="1" dirty="0">
                <a:solidFill>
                  <a:srgbClr val="FF0000"/>
                </a:solidFill>
              </a:rPr>
              <a:t>集合框架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集合框架支持以下</a:t>
            </a:r>
            <a:r>
              <a:rPr lang="zh-CN" altLang="en-US" sz="2000" dirty="0">
                <a:solidFill>
                  <a:srgbClr val="FF0000"/>
                </a:solidFill>
              </a:rPr>
              <a:t>两种类型的容器：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：用于存储一个元素集合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Set</a:t>
            </a:r>
            <a:r>
              <a:rPr lang="zh-CN" altLang="en-US" sz="1800" dirty="0"/>
              <a:t>用于存储一组不重复的元素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List</a:t>
            </a:r>
            <a:r>
              <a:rPr lang="zh-CN" altLang="en-US" sz="1800" dirty="0"/>
              <a:t>用于存储一个有序元素的集合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Stack</a:t>
            </a:r>
            <a:r>
              <a:rPr lang="zh-CN" altLang="en-US" sz="1800" dirty="0"/>
              <a:t>用于存储采用后进先出方式处理的对象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Queue</a:t>
            </a:r>
            <a:r>
              <a:rPr lang="zh-CN" altLang="en-US" sz="1800" dirty="0"/>
              <a:t>用于存储采用先进先出方式处理的对象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 err="1">
                <a:solidFill>
                  <a:srgbClr val="0000FF"/>
                </a:solidFill>
              </a:rPr>
              <a:t>PriorityQueue</a:t>
            </a:r>
            <a:r>
              <a:rPr lang="zh-CN" altLang="en-US" sz="1800" dirty="0"/>
              <a:t>用于存储按照优先级顺序处理的对象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映射</a:t>
            </a:r>
            <a:r>
              <a:rPr lang="zh-CN" altLang="en-US" sz="2000" dirty="0"/>
              <a:t>：用于存储键值（</a:t>
            </a:r>
            <a:r>
              <a:rPr lang="en-US" altLang="zh-CN" sz="2000" dirty="0"/>
              <a:t>key-value</a:t>
            </a:r>
            <a:r>
              <a:rPr lang="zh-CN" altLang="en-US" sz="2000" dirty="0"/>
              <a:t>）对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6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6D5A1E6-B11B-CFB9-D4D0-0AC721EA02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20" y="2301757"/>
            <a:ext cx="9012960" cy="45303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29614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集合框架中定义的所有接口和类都在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集合框架设计是一个使用接口、抽象类和具体类的优秀案例。</a:t>
            </a:r>
            <a:r>
              <a:rPr lang="zh-CN" altLang="en-US" sz="2000" dirty="0">
                <a:solidFill>
                  <a:srgbClr val="FF0000"/>
                </a:solidFill>
              </a:rPr>
              <a:t>接口定义了通用操作，抽象类提供部分实现，具体类用具体的数据结构实现接口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307520E-010C-D26D-3718-0BA46AD57D6C}"/>
              </a:ext>
            </a:extLst>
          </p:cNvPr>
          <p:cNvSpPr/>
          <p:nvPr/>
        </p:nvSpPr>
        <p:spPr>
          <a:xfrm>
            <a:off x="6588224" y="234888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98F4A32-2DB6-A7AB-D449-37ECF0DD8CE4}"/>
              </a:ext>
            </a:extLst>
          </p:cNvPr>
          <p:cNvSpPr/>
          <p:nvPr/>
        </p:nvSpPr>
        <p:spPr>
          <a:xfrm>
            <a:off x="6516216" y="342900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4A6F28-8281-1277-8C3F-AF701516B5B5}"/>
              </a:ext>
            </a:extLst>
          </p:cNvPr>
          <p:cNvSpPr/>
          <p:nvPr/>
        </p:nvSpPr>
        <p:spPr>
          <a:xfrm>
            <a:off x="6516216" y="4437112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E405288-2355-9597-C7EE-7D9E6FF7025B}"/>
              </a:ext>
            </a:extLst>
          </p:cNvPr>
          <p:cNvSpPr/>
          <p:nvPr/>
        </p:nvSpPr>
        <p:spPr>
          <a:xfrm>
            <a:off x="6562249" y="4961224"/>
            <a:ext cx="1368152" cy="432050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93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7.5 </a:t>
            </a:r>
            <a:r>
              <a:rPr lang="en-US" altLang="zh-CN" sz="2000" dirty="0" err="1">
                <a:solidFill>
                  <a:srgbClr val="FF0000"/>
                </a:solidFill>
              </a:rPr>
              <a:t>ArrayList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LinkedList&lt;E&gt;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1.Date</a:t>
            </a:r>
            <a:r>
              <a:rPr lang="zh-CN" altLang="en-US" sz="2000" dirty="0"/>
              <a:t>对象</a:t>
            </a:r>
          </a:p>
          <a:p>
            <a:pPr lvl="1"/>
            <a:r>
              <a:rPr lang="en-US" altLang="zh-CN" sz="2000" dirty="0"/>
              <a:t>Date</a:t>
            </a:r>
            <a:r>
              <a:rPr lang="zh-CN" altLang="en-US" sz="2000" dirty="0"/>
              <a:t>类在</a:t>
            </a:r>
            <a:r>
              <a:rPr lang="en-US" altLang="zh-CN" sz="2000" b="1" dirty="0" err="1">
                <a:solidFill>
                  <a:srgbClr val="FF0000"/>
                </a:solidFill>
              </a:rPr>
              <a:t>java.util</a:t>
            </a:r>
            <a:r>
              <a:rPr lang="zh-CN" altLang="en-US" sz="2000" dirty="0"/>
              <a:t>包中。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/>
              <a:t>Date</a:t>
            </a:r>
            <a:r>
              <a:rPr lang="zh-CN" altLang="en-US" sz="2000" dirty="0"/>
              <a:t>类的无参数构造方法创建的对象可以获取</a:t>
            </a:r>
            <a:r>
              <a:rPr lang="zh-CN" altLang="en-US" sz="2000" b="1" dirty="0">
                <a:solidFill>
                  <a:srgbClr val="FF0000"/>
                </a:solidFill>
              </a:rPr>
              <a:t>本地</a:t>
            </a:r>
            <a:r>
              <a:rPr lang="zh-CN" altLang="en-US" sz="2000" dirty="0"/>
              <a:t>当前时间。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用</a:t>
            </a:r>
            <a:r>
              <a:rPr lang="en-US" altLang="zh-CN" sz="2000" dirty="0"/>
              <a:t>Date</a:t>
            </a:r>
            <a:r>
              <a:rPr lang="zh-CN" altLang="en-US" sz="2000" dirty="0"/>
              <a:t>的构造方法</a:t>
            </a:r>
            <a:r>
              <a:rPr lang="en-US" altLang="zh-CN" sz="2000" b="1" dirty="0">
                <a:solidFill>
                  <a:srgbClr val="FF0000"/>
                </a:solidFill>
              </a:rPr>
              <a:t>Date(long time)</a:t>
            </a:r>
            <a:r>
              <a:rPr lang="zh-CN" altLang="en-US" sz="2000" dirty="0"/>
              <a:t>创建的</a:t>
            </a:r>
            <a:r>
              <a:rPr lang="en-US" altLang="zh-CN" sz="2000" dirty="0"/>
              <a:t>Date</a:t>
            </a:r>
            <a:r>
              <a:rPr lang="zh-CN" altLang="en-US" sz="2000" dirty="0"/>
              <a:t>对象表示相对</a:t>
            </a:r>
            <a:r>
              <a:rPr lang="en-US" altLang="zh-CN" sz="2000" dirty="0"/>
              <a:t>1970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</a:t>
            </a:r>
            <a:r>
              <a:rPr lang="en-US" altLang="zh-CN" sz="2000" dirty="0"/>
              <a:t>8</a:t>
            </a:r>
            <a:r>
              <a:rPr lang="zh-CN" altLang="en-US" sz="2000" dirty="0"/>
              <a:t>点（</a:t>
            </a:r>
            <a:r>
              <a:rPr lang="en-US" altLang="zh-CN" sz="2000" dirty="0"/>
              <a:t>Greenwich Mean Time, GMT, </a:t>
            </a:r>
            <a:r>
              <a:rPr lang="zh-CN" altLang="en-US" sz="2000" dirty="0"/>
              <a:t>格林威治标准时间）的时间。例如，参数</a:t>
            </a:r>
            <a:r>
              <a:rPr lang="en-US" altLang="zh-CN" sz="2000" dirty="0"/>
              <a:t>time</a:t>
            </a:r>
            <a:r>
              <a:rPr lang="zh-CN" altLang="en-US" sz="2000" dirty="0"/>
              <a:t>取值</a:t>
            </a:r>
            <a:r>
              <a:rPr lang="en-US" altLang="zh-CN" sz="2000" b="1" dirty="0">
                <a:solidFill>
                  <a:srgbClr val="0000FF"/>
                </a:solidFill>
              </a:rPr>
              <a:t>60*60*1000</a:t>
            </a:r>
            <a:r>
              <a:rPr lang="zh-CN" altLang="en-US" sz="2000" b="1" dirty="0">
                <a:solidFill>
                  <a:srgbClr val="FF0000"/>
                </a:solidFill>
              </a:rPr>
              <a:t>毫秒</a:t>
            </a:r>
            <a:r>
              <a:rPr lang="zh-CN" altLang="en-US" sz="2000" dirty="0"/>
              <a:t>表示</a:t>
            </a:r>
            <a:r>
              <a:rPr lang="en-US" altLang="zh-CN" sz="2000" b="1" dirty="0">
                <a:solidFill>
                  <a:srgbClr val="0000FF"/>
                </a:solidFill>
              </a:rPr>
              <a:t>Thu Jan 01 01:00:00  GMT 1970</a:t>
            </a:r>
            <a:r>
              <a:rPr lang="zh-CN" altLang="en-US" sz="2000" dirty="0"/>
              <a:t>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可以用</a:t>
            </a:r>
            <a:r>
              <a:rPr lang="en-US" altLang="zh-CN" sz="2000" dirty="0"/>
              <a:t>System</a:t>
            </a:r>
            <a:r>
              <a:rPr lang="zh-CN" altLang="en-US" sz="2000" dirty="0"/>
              <a:t>类的</a:t>
            </a:r>
            <a:r>
              <a:rPr lang="zh-CN" altLang="en-US" sz="2000" b="1" dirty="0">
                <a:solidFill>
                  <a:srgbClr val="FF0000"/>
                </a:solidFill>
              </a:rPr>
              <a:t>静态</a:t>
            </a:r>
            <a:r>
              <a:rPr lang="zh-CN" altLang="en-US" sz="2000" dirty="0"/>
              <a:t>方法</a:t>
            </a:r>
            <a:r>
              <a:rPr lang="en-US" altLang="zh-CN" sz="2000" b="1" dirty="0">
                <a:solidFill>
                  <a:srgbClr val="FF0000"/>
                </a:solidFill>
              </a:rPr>
              <a:t>public long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currentTimeMillis</a:t>
            </a:r>
            <a:r>
              <a:rPr lang="en-US" altLang="zh-CN" sz="2000" b="1" dirty="0">
                <a:solidFill>
                  <a:srgbClr val="FF0000"/>
                </a:solidFill>
              </a:rPr>
              <a:t>()</a:t>
            </a:r>
            <a:r>
              <a:rPr lang="zh-CN" altLang="en-US" sz="2000" dirty="0"/>
              <a:t>获取系统当前时间，这个时间是从</a:t>
            </a:r>
            <a:r>
              <a:rPr lang="en-US" altLang="zh-CN" sz="2000" dirty="0"/>
              <a:t>1970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</a:t>
            </a:r>
            <a:r>
              <a:rPr lang="en-US" altLang="zh-CN" sz="2000"/>
              <a:t>8</a:t>
            </a:r>
            <a:r>
              <a:rPr lang="zh-CN" altLang="en-US" sz="2000"/>
              <a:t>点</a:t>
            </a:r>
            <a:r>
              <a:rPr lang="zh-CN" altLang="en-US" sz="2000" dirty="0"/>
              <a:t>（</a:t>
            </a:r>
            <a:r>
              <a:rPr lang="en-US" altLang="zh-CN" sz="2000" dirty="0"/>
              <a:t>GMT</a:t>
            </a:r>
            <a:r>
              <a:rPr lang="zh-CN" altLang="en-US" sz="2000" dirty="0"/>
              <a:t>）到目前时刻所走过的</a:t>
            </a:r>
            <a:r>
              <a:rPr lang="zh-CN" altLang="en-US" sz="2000" b="1" dirty="0">
                <a:solidFill>
                  <a:srgbClr val="FF0000"/>
                </a:solidFill>
              </a:rPr>
              <a:t>毫秒数</a:t>
            </a:r>
            <a:r>
              <a:rPr lang="zh-CN" altLang="en-US" sz="2000" dirty="0"/>
              <a:t>。</a:t>
            </a:r>
            <a:endParaRPr lang="zh-CN" alt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3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、</a:t>
            </a:r>
            <a:r>
              <a:rPr lang="en-US" altLang="zh-CN" sz="3200" dirty="0"/>
              <a:t>LinkedList&lt;E&gt;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96470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List</a:t>
            </a:r>
            <a:r>
              <a:rPr lang="zh-CN" altLang="en-US" sz="2000" dirty="0">
                <a:solidFill>
                  <a:srgbClr val="FF0000"/>
                </a:solidFill>
              </a:rPr>
              <a:t>接口中的通用方法</a:t>
            </a:r>
            <a:r>
              <a:rPr lang="zh-CN" altLang="en-US" sz="2000" dirty="0"/>
              <a:t>：</a:t>
            </a:r>
            <a:r>
              <a:rPr lang="en-US" altLang="zh-CN" sz="2000" dirty="0"/>
              <a:t>List</a:t>
            </a:r>
            <a:r>
              <a:rPr lang="zh-CN" altLang="en-US" sz="2000" dirty="0"/>
              <a:t>接口继承自</a:t>
            </a:r>
            <a:r>
              <a:rPr lang="en-US" altLang="zh-CN" sz="2000" dirty="0"/>
              <a:t>Collection</a:t>
            </a:r>
            <a:r>
              <a:rPr lang="zh-CN" altLang="en-US" sz="2000" dirty="0"/>
              <a:t>接口，定义了一个</a:t>
            </a:r>
            <a:r>
              <a:rPr lang="zh-CN" altLang="en-US" sz="2000" dirty="0">
                <a:solidFill>
                  <a:srgbClr val="FF0000"/>
                </a:solidFill>
              </a:rPr>
              <a:t>允许重复的有序集合</a:t>
            </a:r>
            <a:r>
              <a:rPr lang="zh-CN" altLang="en-US" sz="2000" dirty="0"/>
              <a:t>。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和</a:t>
            </a:r>
            <a:r>
              <a:rPr lang="en-US" altLang="zh-CN" sz="2000" dirty="0"/>
              <a:t>LinkedList</a:t>
            </a:r>
            <a:r>
              <a:rPr lang="zh-CN" altLang="en-US" sz="2000" dirty="0"/>
              <a:t>定义在</a:t>
            </a:r>
            <a:r>
              <a:rPr lang="en-US" altLang="zh-CN" sz="2000" dirty="0"/>
              <a:t>List</a:t>
            </a:r>
            <a:r>
              <a:rPr lang="zh-CN" altLang="en-US" sz="2000" dirty="0"/>
              <a:t>接口下。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94B8D6-FBB6-D926-B2CA-0F3CCE6FD3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24" y="2105265"/>
            <a:ext cx="9144000" cy="47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59"/>
            <a:ext cx="8075240" cy="545271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 err="1"/>
              <a:t>ArrayList</a:t>
            </a:r>
            <a:r>
              <a:rPr lang="zh-CN" altLang="en-US" sz="2000" dirty="0"/>
              <a:t>将元素存储在动态创建的数组中。如果元素个数超过数组的容量，则创建一个更大的数组、并将当前数组中的所有元素都复制到新数组中。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作为一个泛型类，创建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对象时可以指定一个具体类型来替换</a:t>
            </a:r>
            <a:r>
              <a:rPr lang="en-US" altLang="zh-CN" sz="2000" dirty="0"/>
              <a:t>E</a:t>
            </a:r>
            <a:r>
              <a:rPr lang="zh-CN" altLang="en-US" sz="2000" dirty="0"/>
              <a:t>。例如：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创建一个空数组。然后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可以使用</a:t>
            </a:r>
            <a:r>
              <a:rPr lang="en-US" altLang="zh-CN" sz="2000" dirty="0">
                <a:solidFill>
                  <a:srgbClr val="FF0000"/>
                </a:solidFill>
              </a:rPr>
              <a:t>add</a:t>
            </a:r>
            <a:r>
              <a:rPr lang="en-US" altLang="zh-CN" sz="2000" dirty="0"/>
              <a:t>(String obj)</a:t>
            </a:r>
            <a:r>
              <a:rPr lang="zh-CN" altLang="en-US" sz="2000" dirty="0"/>
              <a:t>方法向数组依次</a:t>
            </a:r>
            <a:r>
              <a:rPr lang="zh-CN" altLang="en-US" sz="2000" dirty="0">
                <a:solidFill>
                  <a:srgbClr val="FF0000"/>
                </a:solidFill>
              </a:rPr>
              <a:t>增加</a:t>
            </a:r>
            <a:r>
              <a:rPr lang="zh-CN" altLang="en-US" sz="2000" dirty="0"/>
              <a:t>节点，节点中的数据是参数</a:t>
            </a:r>
            <a:r>
              <a:rPr lang="en-US" altLang="zh-CN" sz="2000" dirty="0"/>
              <a:t>obj</a:t>
            </a:r>
            <a:r>
              <a:rPr lang="zh-CN" altLang="en-US" sz="2000" dirty="0"/>
              <a:t>指定对象的</a:t>
            </a:r>
            <a:r>
              <a:rPr lang="zh-CN" altLang="en-US" sz="2000" b="1" dirty="0">
                <a:solidFill>
                  <a:srgbClr val="FF0000"/>
                </a:solidFill>
              </a:rPr>
              <a:t>引用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这时，该数组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就有了有４个节点，可以通过</a:t>
            </a:r>
            <a:r>
              <a:rPr lang="en-US" altLang="zh-CN" sz="2000" dirty="0"/>
              <a:t>index</a:t>
            </a:r>
            <a:r>
              <a:rPr lang="zh-CN" altLang="en-US" sz="2000" dirty="0"/>
              <a:t>进行访问。 </a:t>
            </a:r>
          </a:p>
          <a:p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      </a:t>
            </a:r>
          </a:p>
          <a:p>
            <a:pPr marL="0" indent="0">
              <a:buNone/>
            </a:pPr>
            <a:r>
              <a:rPr lang="en-US" altLang="zh-CN" sz="2000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86EB44-6D73-2ED2-B453-A906C0FFFA66}"/>
              </a:ext>
            </a:extLst>
          </p:cNvPr>
          <p:cNvSpPr/>
          <p:nvPr/>
        </p:nvSpPr>
        <p:spPr>
          <a:xfrm>
            <a:off x="1619672" y="2780928"/>
            <a:ext cx="506176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ArrayList</a:t>
            </a:r>
            <a:r>
              <a:rPr lang="en-US" altLang="zh-CN" sz="1800" dirty="0"/>
              <a:t> </a:t>
            </a:r>
            <a:r>
              <a:rPr lang="en-US" altLang="zh-CN" dirty="0"/>
              <a:t>&lt;String&gt; </a:t>
            </a:r>
            <a:r>
              <a:rPr lang="en-US" altLang="zh-CN" dirty="0" err="1"/>
              <a:t>mylist</a:t>
            </a:r>
            <a:r>
              <a:rPr lang="en-US" altLang="zh-CN" dirty="0"/>
              <a:t> = new </a:t>
            </a:r>
            <a:r>
              <a:rPr lang="en-US" altLang="zh-CN" sz="1800" dirty="0" err="1"/>
              <a:t>ArrayList</a:t>
            </a:r>
            <a:r>
              <a:rPr lang="en-US" altLang="zh-CN" sz="1800" dirty="0"/>
              <a:t> </a:t>
            </a:r>
            <a:r>
              <a:rPr lang="en-US" altLang="zh-CN" dirty="0"/>
              <a:t>&lt;String&gt;();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CC4D94-AD90-37C6-9376-EBC7B96FC181}"/>
              </a:ext>
            </a:extLst>
          </p:cNvPr>
          <p:cNvSpPr/>
          <p:nvPr/>
        </p:nvSpPr>
        <p:spPr>
          <a:xfrm>
            <a:off x="1651379" y="3989192"/>
            <a:ext cx="2181448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mylist.add</a:t>
            </a:r>
            <a:r>
              <a:rPr lang="en-US" altLang="zh-CN" dirty="0"/>
              <a:t>("How");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("Are");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("You");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("Java");</a:t>
            </a:r>
          </a:p>
        </p:txBody>
      </p:sp>
    </p:spTree>
    <p:extLst>
      <p:ext uri="{BB962C8B-B14F-4D97-AF65-F5344CB8AC3E}">
        <p14:creationId xmlns:p14="http://schemas.microsoft.com/office/powerpoint/2010/main" val="1318837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7】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57200" y="2462213"/>
            <a:ext cx="6491064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,78);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,98);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(stu1);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(stu2);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mylist.size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&lt;number;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Student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mylist.get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"%s:%d\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n"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5949280"/>
            <a:ext cx="571115" cy="48325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9632" y="4581128"/>
            <a:ext cx="4536504" cy="50405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41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8】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57200" y="2462213"/>
            <a:ext cx="6491064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,78);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,98);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(stu1);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(stu2);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Iterator&lt;Student&gt;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mylist.iterator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iter.hasNext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Student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iter.next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"%s:%d\n"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5949280"/>
            <a:ext cx="571115" cy="483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9632" y="4581128"/>
            <a:ext cx="4536504" cy="50405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946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泛型类可以创建</a:t>
            </a:r>
            <a:r>
              <a:rPr lang="zh-CN" altLang="en-US" sz="2000" b="1" dirty="0">
                <a:solidFill>
                  <a:srgbClr val="FF0000"/>
                </a:solidFill>
              </a:rPr>
              <a:t>链表</a:t>
            </a:r>
            <a:r>
              <a:rPr lang="zh-CN" altLang="en-US" sz="2000" dirty="0"/>
              <a:t>结构的数据对象。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链表是由若干个节点组成的一种数据结构，每个节点含有一个数据和下一个节点的引用（</a:t>
            </a:r>
            <a:r>
              <a:rPr lang="zh-CN" altLang="en-US" sz="2000" b="1" dirty="0">
                <a:solidFill>
                  <a:srgbClr val="FF0000"/>
                </a:solidFill>
              </a:rPr>
              <a:t>单</a:t>
            </a:r>
            <a:r>
              <a:rPr lang="zh-CN" altLang="en-US" sz="2000" dirty="0"/>
              <a:t>链表），或含有一个数据并含有上一个节点的引用和下一个节点的引用（</a:t>
            </a:r>
            <a:r>
              <a:rPr lang="zh-CN" altLang="en-US" sz="2000" b="1" dirty="0">
                <a:solidFill>
                  <a:srgbClr val="FF0000"/>
                </a:solidFill>
              </a:rPr>
              <a:t>双</a:t>
            </a:r>
            <a:r>
              <a:rPr lang="zh-CN" altLang="en-US" sz="2000" dirty="0"/>
              <a:t>链表），节点的索引从</a:t>
            </a:r>
            <a:r>
              <a:rPr lang="en-US" altLang="zh-CN" sz="2000" dirty="0"/>
              <a:t>0</a:t>
            </a:r>
            <a:r>
              <a:rPr lang="zh-CN" altLang="en-US" sz="2000" dirty="0"/>
              <a:t>开始。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链表适合</a:t>
            </a:r>
            <a:r>
              <a:rPr lang="zh-CN" altLang="en-US" sz="2000" b="1" dirty="0">
                <a:solidFill>
                  <a:srgbClr val="0000FF"/>
                </a:solidFill>
              </a:rPr>
              <a:t>动态</a:t>
            </a:r>
            <a:r>
              <a:rPr lang="zh-CN" altLang="en-US" sz="2000" b="1" dirty="0">
                <a:solidFill>
                  <a:srgbClr val="FF0000"/>
                </a:solidFill>
              </a:rPr>
              <a:t>地改变存储的数据</a:t>
            </a:r>
            <a:r>
              <a:rPr lang="zh-CN" altLang="en-US" sz="2000" dirty="0"/>
              <a:t>，如，增加、删除节点等操作。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5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1.LinkedList&lt;E&gt;</a:t>
            </a:r>
            <a:r>
              <a:rPr lang="zh-CN" altLang="en-US" sz="2000" dirty="0"/>
              <a:t>对象</a:t>
            </a:r>
          </a:p>
          <a:p>
            <a:r>
              <a:rPr lang="en-US" altLang="zh-CN" sz="2000" dirty="0" err="1"/>
              <a:t>java.util</a:t>
            </a:r>
            <a:r>
              <a:rPr lang="zh-CN" altLang="en-US" sz="2000" dirty="0"/>
              <a:t>包中的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泛型类创建的对象以链表结构存储数据，习惯上称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类创建的对象为</a:t>
            </a:r>
            <a:r>
              <a:rPr lang="zh-CN" altLang="en-US" sz="2000" b="1" dirty="0"/>
              <a:t>链表对象</a:t>
            </a:r>
            <a:r>
              <a:rPr lang="zh-CN" altLang="en-US" sz="2000" dirty="0"/>
              <a:t>。例如，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创建一个空双链表。然后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可以使用</a:t>
            </a:r>
            <a:r>
              <a:rPr lang="en-US" altLang="zh-CN" sz="2000" dirty="0">
                <a:solidFill>
                  <a:srgbClr val="FF0000"/>
                </a:solidFill>
              </a:rPr>
              <a:t>add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obj</a:t>
            </a:r>
            <a:r>
              <a:rPr lang="en-US" altLang="zh-CN" sz="2000" dirty="0"/>
              <a:t>)</a:t>
            </a:r>
            <a:r>
              <a:rPr lang="zh-CN" altLang="en-US" sz="2000" dirty="0"/>
              <a:t>方法向链表依次</a:t>
            </a:r>
            <a:r>
              <a:rPr lang="zh-CN" altLang="en-US" sz="2000" dirty="0">
                <a:solidFill>
                  <a:srgbClr val="FF0000"/>
                </a:solidFill>
              </a:rPr>
              <a:t>增加</a:t>
            </a:r>
            <a:r>
              <a:rPr lang="zh-CN" altLang="en-US" sz="2000" dirty="0"/>
              <a:t>节点，节点中的数据是参数</a:t>
            </a:r>
            <a:r>
              <a:rPr lang="en-US" altLang="zh-CN" sz="2000" dirty="0" err="1"/>
              <a:t>obj</a:t>
            </a:r>
            <a:r>
              <a:rPr lang="zh-CN" altLang="en-US" sz="2000" dirty="0"/>
              <a:t>指定对象的</a:t>
            </a:r>
            <a:r>
              <a:rPr lang="zh-CN" altLang="en-US" sz="2000" b="1" dirty="0">
                <a:solidFill>
                  <a:srgbClr val="FF0000"/>
                </a:solidFill>
              </a:rPr>
              <a:t>引用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这时，双链表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就有了有４个节点，节点是自动连接在一起的，不需要我们去做连接，也就是说，</a:t>
            </a:r>
            <a:r>
              <a:rPr lang="zh-CN" altLang="en-US" sz="2000" b="1" dirty="0">
                <a:solidFill>
                  <a:srgbClr val="FF0000"/>
                </a:solidFill>
              </a:rPr>
              <a:t>不需要我们去操作安排节点中所存放的下一个或上一个节点的引用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矩形 3"/>
          <p:cNvSpPr/>
          <p:nvPr/>
        </p:nvSpPr>
        <p:spPr>
          <a:xfrm>
            <a:off x="1310432" y="2771636"/>
            <a:ext cx="506176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LinkedList</a:t>
            </a:r>
            <a:r>
              <a:rPr lang="en-US" altLang="zh-CN" dirty="0"/>
              <a:t>&lt;String&gt; </a:t>
            </a:r>
            <a:r>
              <a:rPr lang="en-US" altLang="zh-CN" dirty="0" err="1"/>
              <a:t>mylist</a:t>
            </a:r>
            <a:r>
              <a:rPr lang="en-US" altLang="zh-CN" dirty="0"/>
              <a:t> = new </a:t>
            </a:r>
            <a:r>
              <a:rPr lang="en-US" altLang="zh-CN" dirty="0" err="1"/>
              <a:t>LinkedList</a:t>
            </a:r>
            <a:r>
              <a:rPr lang="en-US" altLang="zh-CN" dirty="0"/>
              <a:t>&lt;String&gt;();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0432" y="3884855"/>
            <a:ext cx="2181448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mylist.add</a:t>
            </a:r>
            <a:r>
              <a:rPr lang="en-US" altLang="zh-CN" dirty="0"/>
              <a:t>("How");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("Are");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("You");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("Java");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9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常用方法</a:t>
            </a:r>
          </a:p>
          <a:p>
            <a:r>
              <a:rPr lang="zh-CN" altLang="en-US" sz="2000" dirty="0"/>
              <a:t>以下是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泛型类的一些常用方法：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add(E element)</a:t>
            </a:r>
            <a:r>
              <a:rPr lang="zh-CN" altLang="en-US" sz="2000" dirty="0"/>
              <a:t>：向链表末尾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一个新的节点，该节点中的数据是参数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指定的对象。</a:t>
            </a:r>
          </a:p>
          <a:p>
            <a:pPr lvl="1"/>
            <a:r>
              <a:rPr lang="en-US" altLang="zh-CN" sz="2000" dirty="0"/>
              <a:t>public void add(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index, E element)</a:t>
            </a:r>
            <a:r>
              <a:rPr lang="zh-CN" altLang="en-US" sz="2000" dirty="0"/>
              <a:t>：向链表的指定位置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一个新的节点，该节点中的数据是参数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指定的对象。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addFirst</a:t>
            </a:r>
            <a:r>
              <a:rPr lang="en-US" altLang="zh-CN" sz="2000" dirty="0"/>
              <a:t>(E element)</a:t>
            </a:r>
            <a:r>
              <a:rPr lang="zh-CN" altLang="en-US" sz="2000" dirty="0"/>
              <a:t>：向链表的头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新节点，该节点中的数据是参数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removeFirst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第一个节点，并返回这个节点中的对象。</a:t>
            </a:r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removeLast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最后一个节点，并返回这个节点中的对象。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public E get(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index)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得到</a:t>
            </a:r>
            <a:r>
              <a:rPr lang="zh-CN" altLang="en-US" sz="2000" dirty="0"/>
              <a:t>链表中指定位置处节点中的对象。</a:t>
            </a:r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getFirst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得到</a:t>
            </a:r>
            <a:r>
              <a:rPr lang="zh-CN" altLang="en-US" sz="2000" dirty="0"/>
              <a:t>链表中第一个节点中的对象。</a:t>
            </a:r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getLast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得到</a:t>
            </a:r>
            <a:r>
              <a:rPr lang="zh-CN" altLang="en-US" sz="2000" dirty="0"/>
              <a:t>链表中最后一个节点中的对象。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indexOf</a:t>
            </a:r>
            <a:r>
              <a:rPr lang="en-US" altLang="zh-CN" sz="2000" dirty="0"/>
              <a:t>(E element)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返回</a:t>
            </a:r>
            <a:r>
              <a:rPr lang="zh-CN" altLang="en-US" sz="2000" dirty="0"/>
              <a:t>含有数据</a:t>
            </a:r>
            <a:r>
              <a:rPr lang="en-US" altLang="zh-CN" sz="2000" dirty="0"/>
              <a:t>element</a:t>
            </a:r>
            <a:r>
              <a:rPr lang="zh-CN" altLang="en-US" sz="2000" dirty="0"/>
              <a:t>的节点在链表中</a:t>
            </a:r>
            <a:r>
              <a:rPr lang="zh-CN" altLang="en-US" sz="2000" dirty="0">
                <a:solidFill>
                  <a:srgbClr val="FF0000"/>
                </a:solidFill>
              </a:rPr>
              <a:t>首次出现</a:t>
            </a:r>
            <a:r>
              <a:rPr lang="zh-CN" altLang="en-US" sz="2000" dirty="0"/>
              <a:t>的位置，如果链表中无此节点则返回</a:t>
            </a:r>
            <a:r>
              <a:rPr lang="en-US" altLang="zh-CN" sz="2000" dirty="0"/>
              <a:t>-1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lastIndexOf</a:t>
            </a:r>
            <a:r>
              <a:rPr lang="en-US" altLang="zh-CN" sz="2000" dirty="0"/>
              <a:t>(E element)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返回</a:t>
            </a:r>
            <a:r>
              <a:rPr lang="zh-CN" altLang="en-US" sz="2000" dirty="0"/>
              <a:t>含有数据</a:t>
            </a:r>
            <a:r>
              <a:rPr lang="en-US" altLang="zh-CN" sz="2000" dirty="0"/>
              <a:t>element</a:t>
            </a:r>
            <a:r>
              <a:rPr lang="zh-CN" altLang="en-US" sz="2000" dirty="0"/>
              <a:t>的节点在链表中最后出现的位置，如果链表中无此节点则返回</a:t>
            </a:r>
            <a:r>
              <a:rPr lang="en-US" altLang="zh-CN" sz="2000" dirty="0"/>
              <a:t>-1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index, E element)</a:t>
            </a:r>
            <a:r>
              <a:rPr lang="zh-CN" altLang="en-US" sz="2000" dirty="0"/>
              <a:t>：将当前链表</a:t>
            </a:r>
            <a:r>
              <a:rPr lang="en-US" altLang="zh-CN" sz="2000" dirty="0"/>
              <a:t>index</a:t>
            </a:r>
            <a:r>
              <a:rPr lang="zh-CN" altLang="en-US" sz="2000" dirty="0"/>
              <a:t>位置节点中的对象替换为参数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指定的对象，并返回被</a:t>
            </a:r>
            <a:r>
              <a:rPr lang="zh-CN" altLang="en-US" sz="2000" b="1" dirty="0">
                <a:solidFill>
                  <a:srgbClr val="FF0000"/>
                </a:solidFill>
              </a:rPr>
              <a:t>替换</a:t>
            </a:r>
            <a:r>
              <a:rPr lang="zh-CN" altLang="en-US" sz="2000" dirty="0"/>
              <a:t>的对象。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：返回链表的</a:t>
            </a:r>
            <a:r>
              <a:rPr lang="zh-CN" altLang="en-US" sz="2000" b="1" dirty="0">
                <a:solidFill>
                  <a:srgbClr val="FF0000"/>
                </a:solidFill>
              </a:rPr>
              <a:t>长度</a:t>
            </a:r>
            <a:r>
              <a:rPr lang="zh-CN" altLang="en-US" sz="2000" dirty="0"/>
              <a:t>，即节点的个数。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contains(Object element)</a:t>
            </a:r>
            <a:r>
              <a:rPr lang="zh-CN" altLang="en-US" sz="2000" dirty="0"/>
              <a:t>：判断链表节点中是否有节点</a:t>
            </a:r>
            <a:r>
              <a:rPr lang="zh-CN" altLang="en-US" sz="2000" b="1" dirty="0">
                <a:solidFill>
                  <a:srgbClr val="FF0000"/>
                </a:solidFill>
              </a:rPr>
              <a:t>包含</a:t>
            </a:r>
            <a:r>
              <a:rPr lang="zh-CN" altLang="en-US" sz="2000" dirty="0"/>
              <a:t>对象</a:t>
            </a:r>
            <a:r>
              <a:rPr lang="en-US" altLang="zh-CN" sz="2000" dirty="0"/>
              <a:t>element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public Object clone()</a:t>
            </a:r>
            <a:r>
              <a:rPr lang="zh-CN" altLang="en-US" sz="2000" dirty="0"/>
              <a:t>：得到当前链表的一个</a:t>
            </a:r>
            <a:r>
              <a:rPr lang="zh-CN" altLang="en-US" sz="2000" b="1" dirty="0">
                <a:solidFill>
                  <a:srgbClr val="FF0000"/>
                </a:solidFill>
              </a:rPr>
              <a:t>克隆</a:t>
            </a:r>
            <a:r>
              <a:rPr lang="zh-CN" altLang="en-US" sz="2000" dirty="0"/>
              <a:t>链表，该克隆链表中节点数据的改变不会影响到当前链表中节点的数据，反之亦然。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5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格式化时间</a:t>
            </a:r>
          </a:p>
          <a:p>
            <a:pPr lvl="1"/>
            <a:r>
              <a:rPr lang="en-US" altLang="zh-CN" sz="2000" dirty="0"/>
              <a:t>Date</a:t>
            </a:r>
            <a:r>
              <a:rPr lang="zh-CN" altLang="en-US" sz="2000" dirty="0"/>
              <a:t>对象表示时间的默认顺序：星期 月 日 小时 分 秒 年</a:t>
            </a:r>
            <a:endParaRPr lang="en-US" altLang="zh-CN" sz="2000" dirty="0"/>
          </a:p>
          <a:p>
            <a:pPr lvl="2"/>
            <a:r>
              <a:rPr lang="en-US" altLang="zh-CN" sz="2000" dirty="0"/>
              <a:t>Sat Apr 28 21:59:38 CST 2001</a:t>
            </a:r>
            <a:endParaRPr lang="zh-CN" altLang="en-US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我们可能希望按照某种习惯来输出时间</a:t>
            </a:r>
            <a:endParaRPr lang="en-US" altLang="zh-CN" sz="2000" dirty="0"/>
          </a:p>
          <a:p>
            <a:pPr lvl="2"/>
            <a:r>
              <a:rPr lang="zh-CN" altLang="en-US" sz="2000" dirty="0"/>
              <a:t>年 月 星期 日</a:t>
            </a:r>
            <a:endParaRPr lang="en-US" altLang="zh-CN" sz="2000" dirty="0"/>
          </a:p>
          <a:p>
            <a:pPr lvl="2"/>
            <a:r>
              <a:rPr lang="zh-CN" altLang="en-US" sz="2000" dirty="0"/>
              <a:t>年 月 星期 日 小时 分 秒</a:t>
            </a:r>
            <a:endParaRPr lang="en-US" altLang="zh-CN" sz="2000" dirty="0"/>
          </a:p>
          <a:p>
            <a:pPr lvl="1"/>
            <a:r>
              <a:rPr lang="zh-CN" altLang="en-US" sz="2000" dirty="0"/>
              <a:t>可以使用</a:t>
            </a:r>
            <a:r>
              <a:rPr lang="en-US" altLang="zh-CN" sz="2000" dirty="0" err="1"/>
              <a:t>DateFormat</a:t>
            </a:r>
            <a:r>
              <a:rPr lang="zh-CN" altLang="en-US" sz="2000" dirty="0"/>
              <a:t>的子类</a:t>
            </a:r>
            <a:r>
              <a:rPr lang="en-US" altLang="zh-CN" sz="2000" b="1" dirty="0" err="1">
                <a:solidFill>
                  <a:srgbClr val="FF0000"/>
                </a:solidFill>
              </a:rPr>
              <a:t>SimpleDateFormat</a:t>
            </a:r>
            <a:r>
              <a:rPr lang="zh-CN" altLang="en-US" sz="2000" dirty="0"/>
              <a:t>来实现日期的格式化</a:t>
            </a:r>
          </a:p>
          <a:p>
            <a:pPr marL="514350" lvl="1" indent="0">
              <a:buNone/>
            </a:pPr>
            <a:endParaRPr lang="en-US" altLang="zh-CN" dirty="0"/>
          </a:p>
          <a:p>
            <a:pPr marL="514350" lvl="1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99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8】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57200" y="2462213"/>
            <a:ext cx="6491064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LinkedList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LinkedList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,78);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,98);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(stu1);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(stu2);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Iterator&lt;Student&gt;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mylist.iterator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iter.hasNext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Student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iter.next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"%s:%d\n"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5949280"/>
            <a:ext cx="571115" cy="483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9632" y="4581128"/>
            <a:ext cx="4536504" cy="50405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90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4.LinkedList&lt;E&gt;</a:t>
            </a:r>
            <a:r>
              <a:rPr lang="zh-CN" altLang="en-US" sz="2000" dirty="0"/>
              <a:t>泛型类实现的接口</a:t>
            </a:r>
          </a:p>
          <a:p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泛型类实现了泛型接口</a:t>
            </a:r>
            <a:r>
              <a:rPr lang="en-US" altLang="zh-CN" sz="2000" dirty="0"/>
              <a:t>List&lt;E&gt;</a:t>
            </a:r>
            <a:r>
              <a:rPr lang="zh-CN" altLang="en-US" sz="2000" dirty="0"/>
              <a:t>，而</a:t>
            </a:r>
            <a:r>
              <a:rPr lang="en-US" altLang="zh-CN" sz="2000" dirty="0"/>
              <a:t>List&lt;E&gt;</a:t>
            </a:r>
            <a:r>
              <a:rPr lang="zh-CN" altLang="en-US" sz="2000" dirty="0"/>
              <a:t>接口是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接口的子接口。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类中的绝大部分方法都是接口方法的实现。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编程时，可以使用</a:t>
            </a:r>
            <a:r>
              <a:rPr lang="zh-CN" altLang="en-US" sz="2000" b="1" dirty="0">
                <a:solidFill>
                  <a:srgbClr val="FF0000"/>
                </a:solidFill>
              </a:rPr>
              <a:t>接口回调技术</a:t>
            </a:r>
            <a:r>
              <a:rPr lang="zh-CN" altLang="en-US" sz="2000" dirty="0"/>
              <a:t>，即把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对象的引用赋值给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接口变量或</a:t>
            </a:r>
            <a:r>
              <a:rPr lang="en-US" altLang="zh-CN" sz="2000" dirty="0"/>
              <a:t>List&lt;E&gt;</a:t>
            </a:r>
            <a:r>
              <a:rPr lang="zh-CN" altLang="en-US" sz="2000" dirty="0"/>
              <a:t>接口变量，那么接口就可以调用类实现的接口方法。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6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5.JDK1.5</a:t>
            </a:r>
            <a:r>
              <a:rPr lang="zh-CN" altLang="en-US" sz="2000" b="1" dirty="0">
                <a:solidFill>
                  <a:srgbClr val="FF0000"/>
                </a:solidFill>
              </a:rPr>
              <a:t>之前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</a:t>
            </a:r>
          </a:p>
          <a:p>
            <a:r>
              <a:rPr lang="en-US" altLang="zh-CN" sz="2000" dirty="0"/>
              <a:t>JDK1.5</a:t>
            </a:r>
            <a:r>
              <a:rPr lang="zh-CN" altLang="en-US" sz="2000" dirty="0"/>
              <a:t>之前没有泛型的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类，可以用普通的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创建一个链表对象，例如：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创建了一个空双链表。然后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链表可以使用</a:t>
            </a:r>
            <a:r>
              <a:rPr lang="en-US" altLang="zh-CN" sz="2000" dirty="0"/>
              <a:t>add(Object </a:t>
            </a:r>
            <a:r>
              <a:rPr lang="en-US" altLang="zh-CN" sz="2000" dirty="0" err="1"/>
              <a:t>obj</a:t>
            </a:r>
            <a:r>
              <a:rPr lang="en-US" altLang="zh-CN" sz="2000" dirty="0"/>
              <a:t>)</a:t>
            </a:r>
            <a:r>
              <a:rPr lang="zh-CN" altLang="en-US" sz="2000" dirty="0"/>
              <a:t>方法向这个链表依次添加节点。由于任何类都是</a:t>
            </a:r>
            <a:r>
              <a:rPr lang="en-US" altLang="zh-CN" sz="2000" dirty="0"/>
              <a:t>Object</a:t>
            </a:r>
            <a:r>
              <a:rPr lang="zh-CN" altLang="en-US" sz="2000" dirty="0"/>
              <a:t>类的子类，因此可以把</a:t>
            </a:r>
            <a:r>
              <a:rPr lang="zh-CN" altLang="en-US" sz="2000" b="1" dirty="0">
                <a:solidFill>
                  <a:srgbClr val="FF0000"/>
                </a:solidFill>
              </a:rPr>
              <a:t>任何一个对象</a:t>
            </a:r>
            <a:r>
              <a:rPr lang="zh-CN" altLang="en-US" sz="2000" dirty="0"/>
              <a:t>作为链表节点中的对象。 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843644"/>
            <a:ext cx="3456384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LinkedList</a:t>
            </a:r>
            <a:r>
              <a:rPr lang="en-US" altLang="zh-CN" dirty="0"/>
              <a:t> </a:t>
            </a:r>
            <a:r>
              <a:rPr lang="en-US" altLang="zh-CN" dirty="0" err="1"/>
              <a:t>mylist</a:t>
            </a:r>
            <a:r>
              <a:rPr lang="en-US" altLang="zh-CN" dirty="0"/>
              <a:t> = new </a:t>
            </a:r>
            <a:r>
              <a:rPr lang="en-US" altLang="zh-CN" dirty="0" err="1"/>
              <a:t>LinkedList</a:t>
            </a:r>
            <a:r>
              <a:rPr lang="en-US" altLang="zh-CN" dirty="0"/>
              <a:t>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1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需要注意的是当使用</a:t>
            </a:r>
            <a:r>
              <a:rPr lang="en-US" altLang="zh-CN" sz="2000" dirty="0"/>
              <a:t>get()</a:t>
            </a:r>
            <a:r>
              <a:rPr lang="zh-CN" altLang="en-US" sz="2000" dirty="0"/>
              <a:t>获取一个节点中的对象，要用</a:t>
            </a:r>
            <a:r>
              <a:rPr lang="zh-CN" altLang="en-US" sz="2000" b="1" dirty="0">
                <a:solidFill>
                  <a:srgbClr val="FF0000"/>
                </a:solidFill>
              </a:rPr>
              <a:t>类型转换运算符</a:t>
            </a:r>
            <a:r>
              <a:rPr lang="zh-CN" altLang="en-US" sz="2000" dirty="0"/>
              <a:t>转换回原来的类型。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泛型的主要目的是可以建立具有</a:t>
            </a:r>
            <a:r>
              <a:rPr lang="zh-CN" altLang="en-US" sz="2000" b="1" dirty="0">
                <a:solidFill>
                  <a:srgbClr val="FF0000"/>
                </a:solidFill>
              </a:rPr>
              <a:t>类型安全</a:t>
            </a:r>
            <a:r>
              <a:rPr lang="zh-CN" altLang="en-US" sz="2000" dirty="0"/>
              <a:t>的集合框架（</a:t>
            </a:r>
            <a:r>
              <a:rPr lang="en-US" altLang="zh-CN" sz="2000" i="1" dirty="0"/>
              <a:t>Java Collections Framework</a:t>
            </a:r>
            <a:r>
              <a:rPr lang="zh-CN" altLang="en-US" sz="2000" dirty="0"/>
              <a:t>），如链表、散列表等数据结构，最重要的一个优点就是：在使用这些泛型类建立的数据结构时，</a:t>
            </a:r>
            <a:r>
              <a:rPr lang="zh-CN" altLang="en-US" sz="2000" b="1" dirty="0">
                <a:solidFill>
                  <a:srgbClr val="0000FF"/>
                </a:solidFill>
              </a:rPr>
              <a:t>不必进行强制类型转换</a:t>
            </a:r>
            <a:r>
              <a:rPr lang="zh-CN" altLang="en-US" sz="2000" dirty="0"/>
              <a:t>，即</a:t>
            </a:r>
            <a:r>
              <a:rPr lang="zh-CN" altLang="en-US" sz="2000" b="1" dirty="0">
                <a:solidFill>
                  <a:srgbClr val="0000FF"/>
                </a:solidFill>
              </a:rPr>
              <a:t>不要求进行运行时类型检查（在编译阶段已经完成检查）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JDK1.5</a:t>
            </a:r>
            <a:r>
              <a:rPr lang="zh-CN" altLang="en-US" sz="2000" dirty="0"/>
              <a:t>是支持泛型的编译器，它将运行时类型检查</a:t>
            </a:r>
            <a:r>
              <a:rPr lang="zh-CN" altLang="en-US" sz="2000" b="1" dirty="0">
                <a:solidFill>
                  <a:srgbClr val="0000FF"/>
                </a:solidFill>
              </a:rPr>
              <a:t>提前到编译时</a:t>
            </a:r>
            <a:r>
              <a:rPr lang="zh-CN" altLang="en-US" sz="2000" dirty="0"/>
              <a:t>执行，使代码更安全。如果你使用</a:t>
            </a:r>
            <a:r>
              <a:rPr lang="zh-CN" altLang="en-US" sz="2000" b="1" dirty="0">
                <a:solidFill>
                  <a:srgbClr val="FF0000"/>
                </a:solidFill>
              </a:rPr>
              <a:t>旧版本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类，</a:t>
            </a:r>
            <a:r>
              <a:rPr lang="en-US" altLang="zh-CN" sz="2000" dirty="0"/>
              <a:t>1.5</a:t>
            </a:r>
            <a:r>
              <a:rPr lang="zh-CN" altLang="en-US" sz="2000" dirty="0"/>
              <a:t>编译器会给出警告信息，但程序仍能正确运行。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9】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568443" y="2462213"/>
            <a:ext cx="7787208" cy="353943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endParaRPr lang="en-US" sz="1400" dirty="0">
              <a:latin typeface="Consolas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Example7_9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LinkedList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LinkedList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"A"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String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(String)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mylist.get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(0); </a:t>
            </a:r>
            <a:r>
              <a:rPr lang="en-US" sz="14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必须强制转换取出的数据</a:t>
            </a:r>
            <a:r>
              <a:rPr lang="en-US" altLang="zh-CN" sz="1400" dirty="0">
                <a:solidFill>
                  <a:srgbClr val="3F7F5F"/>
                </a:solidFill>
                <a:latin typeface="Consolas"/>
              </a:rPr>
              <a:t>,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否则报错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mylist.get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(1); </a:t>
            </a:r>
            <a:r>
              <a:rPr lang="en-US" sz="14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必须强制转换取出的数据</a:t>
            </a:r>
            <a:r>
              <a:rPr lang="en-US" altLang="zh-CN" sz="1400" dirty="0">
                <a:solidFill>
                  <a:srgbClr val="3F7F5F"/>
                </a:solidFill>
                <a:latin typeface="Consolas"/>
              </a:rPr>
              <a:t>,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否则报错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373216"/>
            <a:ext cx="283806" cy="62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97908" y="1772816"/>
            <a:ext cx="205774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旧版本的</a:t>
            </a:r>
            <a:r>
              <a:rPr lang="en-US" b="1" dirty="0" err="1">
                <a:solidFill>
                  <a:srgbClr val="FF0000"/>
                </a:solidFill>
              </a:rPr>
              <a:t>LinkedList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7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、</a:t>
            </a:r>
            <a:r>
              <a:rPr lang="en-US" altLang="zh-CN" sz="3200" dirty="0"/>
              <a:t>LinkedList&lt;E&gt;</a:t>
            </a:r>
            <a:r>
              <a:rPr lang="zh-CN" altLang="en-US" sz="3200" dirty="0"/>
              <a:t>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672408"/>
          </a:xfrm>
        </p:spPr>
        <p:txBody>
          <a:bodyPr>
            <a:normAutofit/>
          </a:bodyPr>
          <a:lstStyle/>
          <a:p>
            <a:r>
              <a:rPr lang="en-US" altLang="zh-CN" sz="2200" dirty="0" err="1"/>
              <a:t>ArrayList</a:t>
            </a:r>
            <a:r>
              <a:rPr lang="zh-CN" altLang="en-US" sz="2200" dirty="0"/>
              <a:t>将元素存储在动态创建的数组中；</a:t>
            </a:r>
            <a:r>
              <a:rPr lang="en-US" altLang="zh-CN" sz="2200" dirty="0"/>
              <a:t>LinkedList</a:t>
            </a:r>
            <a:r>
              <a:rPr lang="zh-CN" altLang="en-US" sz="2200" dirty="0"/>
              <a:t>将元素存储在一个链表中。</a:t>
            </a:r>
            <a:endParaRPr lang="en-US" altLang="zh-CN" sz="2200" dirty="0"/>
          </a:p>
          <a:p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如果需要通过下标随机访问元素，而不会在线性表起始位置插入或删除元素，那么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是最高效的。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需要在线性表的起始位置插入或删除元素，应该选择</a:t>
            </a:r>
            <a:r>
              <a:rPr lang="en-US" altLang="zh-CN" sz="2000" dirty="0">
                <a:solidFill>
                  <a:srgbClr val="FF0000"/>
                </a:solidFill>
              </a:rPr>
              <a:t>LinkedList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如果不需要插入或删除元素，数组是最高效的数据结构。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27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1</a:t>
            </a:r>
            <a:r>
              <a:rPr lang="zh-CN" altLang="zh-CN" sz="1800" kern="100" dirty="0">
                <a:latin typeface="Times New Roman"/>
              </a:rPr>
              <a:t>、以下不属于</a:t>
            </a:r>
            <a:r>
              <a:rPr lang="en-US" altLang="zh-CN" sz="1800" kern="100" dirty="0" err="1">
                <a:latin typeface="Times New Roman"/>
              </a:rPr>
              <a:t>ArrayList</a:t>
            </a:r>
            <a:r>
              <a:rPr lang="zh-CN" altLang="zh-CN" sz="1800" kern="100" dirty="0">
                <a:latin typeface="Times New Roman"/>
              </a:rPr>
              <a:t>的方法是（ ）。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A. add()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B. </a:t>
            </a:r>
            <a:r>
              <a:rPr lang="en-US" altLang="zh-CN" sz="1800" kern="100" dirty="0" err="1">
                <a:latin typeface="宋体"/>
              </a:rPr>
              <a:t>addAll</a:t>
            </a:r>
            <a:r>
              <a:rPr lang="en-US" altLang="zh-CN" sz="1800" kern="100" dirty="0">
                <a:latin typeface="宋体"/>
              </a:rPr>
              <a:t>()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C. </a:t>
            </a:r>
            <a:r>
              <a:rPr lang="en-US" altLang="zh-CN" sz="1800" kern="100" dirty="0" err="1">
                <a:latin typeface="宋体"/>
              </a:rPr>
              <a:t>addFirst</a:t>
            </a:r>
            <a:r>
              <a:rPr lang="en-US" altLang="zh-CN" sz="1800" kern="100" dirty="0">
                <a:latin typeface="宋体"/>
              </a:rPr>
              <a:t>()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D. size</a:t>
            </a:r>
            <a:endParaRPr lang="zh-CN" altLang="zh-CN" sz="1400" kern="100" dirty="0">
              <a:latin typeface="Times New Roman"/>
            </a:endParaRPr>
          </a:p>
          <a:p>
            <a:pPr>
              <a:buNone/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5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2.</a:t>
            </a:r>
            <a:r>
              <a:rPr lang="zh-CN" altLang="en-US" sz="1800" kern="100" dirty="0">
                <a:latin typeface="宋体"/>
              </a:rPr>
              <a:t>以下结构中，插入性能最高的是（）</a:t>
            </a: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A. </a:t>
            </a:r>
            <a:r>
              <a:rPr lang="en-US" altLang="zh-CN" sz="1800" kern="100" dirty="0" err="1">
                <a:latin typeface="宋体"/>
              </a:rPr>
              <a:t>ArrayList</a:t>
            </a:r>
            <a:endParaRPr lang="en-US" altLang="zh-CN" sz="1800" kern="100" dirty="0">
              <a:latin typeface="宋体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B. </a:t>
            </a:r>
            <a:r>
              <a:rPr lang="en-US" altLang="zh-CN" sz="1800" kern="100" dirty="0" err="1">
                <a:latin typeface="宋体"/>
              </a:rPr>
              <a:t>Linkedlist</a:t>
            </a:r>
            <a:endParaRPr lang="en-US" altLang="zh-CN" sz="1800" kern="100" dirty="0">
              <a:latin typeface="宋体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C. tor</a:t>
            </a: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D. Collection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02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7.6 </a:t>
            </a:r>
            <a:r>
              <a:rPr lang="en-US" altLang="zh-CN" sz="2000" b="1" dirty="0" err="1">
                <a:solidFill>
                  <a:srgbClr val="FF0000"/>
                </a:solidFill>
              </a:rPr>
              <a:t>HashSet</a:t>
            </a:r>
            <a:r>
              <a:rPr lang="en-US" altLang="zh-CN" sz="2000" b="1" dirty="0">
                <a:solidFill>
                  <a:srgbClr val="FF0000"/>
                </a:solidFill>
              </a:rPr>
              <a:t>&lt;E&gt;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4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规则集（</a:t>
            </a:r>
            <a:r>
              <a:rPr lang="en-US" altLang="zh-CN" sz="3200" dirty="0"/>
              <a:t>Set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规则集（</a:t>
            </a:r>
            <a:r>
              <a:rPr lang="en-US" altLang="zh-CN" sz="2000" dirty="0"/>
              <a:t>set</a:t>
            </a:r>
            <a:r>
              <a:rPr lang="zh-CN" altLang="en-US" sz="2000" dirty="0"/>
              <a:t>）是一个用于存储和处理无重复元素的高效数据结构。</a:t>
            </a:r>
            <a:endParaRPr lang="en-US" altLang="zh-CN" sz="2000" dirty="0"/>
          </a:p>
          <a:p>
            <a:r>
              <a:rPr lang="zh-CN" altLang="en-US" sz="2000" dirty="0"/>
              <a:t>可以使用三个具体类</a:t>
            </a:r>
            <a:r>
              <a:rPr lang="en-US" altLang="zh-CN" sz="2000" dirty="0"/>
              <a:t>HashSet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LinkedHashSet</a:t>
            </a:r>
            <a:r>
              <a:rPr lang="zh-CN" altLang="en-US" sz="2000" dirty="0"/>
              <a:t>或者</a:t>
            </a:r>
            <a:r>
              <a:rPr lang="en-US" altLang="zh-CN" sz="2000" dirty="0" err="1"/>
              <a:t>TreeSet</a:t>
            </a:r>
            <a:r>
              <a:rPr lang="zh-CN" altLang="en-US" sz="2000" dirty="0"/>
              <a:t>来创建规则集。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6442B0-7935-9120-4433-70413EEE89C6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39A09D-0798-FF07-A578-00CECB891C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2" y="2614455"/>
            <a:ext cx="9144000" cy="410702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7534C57-9BE4-D4DD-D8AB-6E4A604C0DBB}"/>
              </a:ext>
            </a:extLst>
          </p:cNvPr>
          <p:cNvSpPr/>
          <p:nvPr/>
        </p:nvSpPr>
        <p:spPr>
          <a:xfrm>
            <a:off x="6588224" y="270892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B73E9F7-B357-E7DB-5C6E-7754EEDFC37B}"/>
              </a:ext>
            </a:extLst>
          </p:cNvPr>
          <p:cNvSpPr/>
          <p:nvPr/>
        </p:nvSpPr>
        <p:spPr>
          <a:xfrm>
            <a:off x="6516216" y="378904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5464559-A394-A349-D3F1-CE4E3C8AD552}"/>
              </a:ext>
            </a:extLst>
          </p:cNvPr>
          <p:cNvSpPr/>
          <p:nvPr/>
        </p:nvSpPr>
        <p:spPr>
          <a:xfrm>
            <a:off x="7740352" y="378904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7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SimpleDateFormat</a:t>
            </a:r>
            <a:r>
              <a:rPr lang="zh-CN" altLang="en-US" sz="2000" dirty="0"/>
              <a:t>构造方法：</a:t>
            </a:r>
            <a:r>
              <a:rPr lang="en-US" altLang="zh-CN" sz="2000" dirty="0"/>
              <a:t>public </a:t>
            </a:r>
            <a:r>
              <a:rPr lang="en-US" altLang="zh-CN" sz="2000" b="1" dirty="0" err="1">
                <a:solidFill>
                  <a:srgbClr val="FF0000"/>
                </a:solidFill>
              </a:rPr>
              <a:t>SimpleDateFormat</a:t>
            </a:r>
            <a:r>
              <a:rPr lang="en-US" altLang="zh-CN" sz="2000" dirty="0"/>
              <a:t>(String pattern)</a:t>
            </a:r>
            <a:endParaRPr lang="zh-CN" altLang="en-US" sz="2000" dirty="0"/>
          </a:p>
          <a:p>
            <a:pPr lvl="1"/>
            <a:r>
              <a:rPr lang="zh-CN" altLang="en-US" sz="2000" dirty="0"/>
              <a:t>用参数</a:t>
            </a:r>
            <a:r>
              <a:rPr lang="en-US" altLang="zh-CN" sz="2000" dirty="0"/>
              <a:t>pattern</a:t>
            </a:r>
            <a:r>
              <a:rPr lang="zh-CN" altLang="en-US" sz="2000" dirty="0"/>
              <a:t>指定的格式创建一个对象</a:t>
            </a:r>
            <a:r>
              <a:rPr lang="en-US" altLang="zh-CN" sz="2000" dirty="0" err="1"/>
              <a:t>sdf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用</a:t>
            </a:r>
            <a:r>
              <a:rPr lang="en-US" altLang="zh-CN" sz="2000" dirty="0"/>
              <a:t>public String </a:t>
            </a:r>
            <a:r>
              <a:rPr lang="en-US" altLang="zh-CN" sz="2000" b="1" dirty="0">
                <a:solidFill>
                  <a:srgbClr val="FF0000"/>
                </a:solidFill>
              </a:rPr>
              <a:t>format</a:t>
            </a:r>
            <a:r>
              <a:rPr lang="en-US" altLang="zh-CN" sz="2000" dirty="0"/>
              <a:t>(Date date)</a:t>
            </a:r>
            <a:r>
              <a:rPr lang="zh-CN" altLang="en-US" sz="2000" dirty="0"/>
              <a:t>方法格式化时间对象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06240" y="2462977"/>
            <a:ext cx="6768752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pattern = 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sdf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(pattern);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6240" y="3900889"/>
            <a:ext cx="593005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Date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currenTime2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sdf.format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5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泛型类在数据组织上类似数学上的</a:t>
            </a:r>
            <a:r>
              <a:rPr lang="zh-CN" altLang="en-US" sz="2000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，可以进行</a:t>
            </a:r>
            <a:r>
              <a:rPr lang="en-US" altLang="zh-CN" sz="2000" dirty="0"/>
              <a:t>"</a:t>
            </a:r>
            <a:r>
              <a:rPr lang="zh-CN" altLang="en-US" sz="2000" dirty="0"/>
              <a:t>交</a:t>
            </a:r>
            <a:r>
              <a:rPr lang="en-US" altLang="zh-CN" sz="2000" dirty="0"/>
              <a:t>"</a:t>
            </a:r>
            <a:r>
              <a:rPr lang="zh-CN" altLang="en-US" sz="2000" dirty="0"/>
              <a:t>、</a:t>
            </a:r>
            <a:r>
              <a:rPr lang="en-US" altLang="zh-CN" sz="2000" dirty="0"/>
              <a:t>"</a:t>
            </a:r>
            <a:r>
              <a:rPr lang="zh-CN" altLang="en-US" sz="2000" dirty="0"/>
              <a:t>并</a:t>
            </a:r>
            <a:r>
              <a:rPr lang="en-US" altLang="zh-CN" sz="2000" dirty="0"/>
              <a:t>"</a:t>
            </a:r>
            <a:r>
              <a:rPr lang="zh-CN" altLang="en-US" sz="2000" dirty="0"/>
              <a:t>、</a:t>
            </a:r>
            <a:r>
              <a:rPr lang="en-US" altLang="zh-CN" sz="2000" dirty="0"/>
              <a:t>"</a:t>
            </a:r>
            <a:r>
              <a:rPr lang="zh-CN" altLang="en-US" sz="2000" dirty="0"/>
              <a:t>差</a:t>
            </a:r>
            <a:r>
              <a:rPr lang="en-US" altLang="zh-CN" sz="2000" dirty="0"/>
              <a:t>"</a:t>
            </a:r>
            <a:r>
              <a:rPr lang="zh-CN" altLang="en-US" sz="2000" dirty="0"/>
              <a:t>等运算。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1.HashSet&lt;E&gt;</a:t>
            </a:r>
            <a:r>
              <a:rPr lang="zh-CN" altLang="en-US" sz="2000" dirty="0"/>
              <a:t>对象</a:t>
            </a:r>
          </a:p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泛型类创建的对象称作</a:t>
            </a:r>
            <a:r>
              <a:rPr lang="zh-CN" altLang="en-US" sz="2000" b="1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，例如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对象</a:t>
            </a:r>
            <a:r>
              <a:rPr lang="en-US" altLang="zh-CN" sz="2000" dirty="0"/>
              <a:t>set</a:t>
            </a:r>
            <a:r>
              <a:rPr lang="zh-CN" altLang="en-US" sz="2000" dirty="0"/>
              <a:t>是一个可以存储</a:t>
            </a:r>
            <a:r>
              <a:rPr lang="en-US" altLang="zh-CN" sz="2000" dirty="0"/>
              <a:t>String</a:t>
            </a:r>
            <a:r>
              <a:rPr lang="zh-CN" altLang="en-US" sz="2000" dirty="0"/>
              <a:t>类型数据的集合，可以调用</a:t>
            </a:r>
            <a:r>
              <a:rPr lang="en-US" altLang="zh-CN" sz="2000" dirty="0"/>
              <a:t>add(String s)</a:t>
            </a:r>
            <a:r>
              <a:rPr lang="zh-CN" altLang="en-US" sz="2000" dirty="0"/>
              <a:t>方法将</a:t>
            </a:r>
            <a:r>
              <a:rPr lang="en-US" altLang="zh-CN" sz="2000" dirty="0"/>
              <a:t>String</a:t>
            </a:r>
            <a:r>
              <a:rPr lang="zh-CN" altLang="en-US" sz="2000" dirty="0"/>
              <a:t>类型的数据添加到集合中，添加到集合中的数据称做集合的</a:t>
            </a:r>
            <a:r>
              <a:rPr lang="zh-CN" altLang="en-US" sz="2000" b="1" dirty="0">
                <a:solidFill>
                  <a:srgbClr val="FF0000"/>
                </a:solidFill>
              </a:rPr>
              <a:t>元素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矩形 3"/>
          <p:cNvSpPr/>
          <p:nvPr/>
        </p:nvSpPr>
        <p:spPr>
          <a:xfrm>
            <a:off x="971600" y="3573016"/>
            <a:ext cx="475252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HashSet&lt;String&gt;  set = new HashSet&lt;String&gt;();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93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集合</a:t>
            </a:r>
            <a:r>
              <a:rPr lang="zh-CN" altLang="en-US" sz="2000" dirty="0">
                <a:solidFill>
                  <a:srgbClr val="FF0000"/>
                </a:solidFill>
              </a:rPr>
              <a:t>不允许有相同的元素</a:t>
            </a:r>
            <a:r>
              <a:rPr lang="zh-CN" altLang="en-US" sz="2000" dirty="0"/>
              <a:t>，也就是说，如果</a:t>
            </a:r>
            <a:r>
              <a:rPr lang="en-US" altLang="zh-CN" sz="2000" dirty="0"/>
              <a:t>b</a:t>
            </a:r>
            <a:r>
              <a:rPr lang="zh-CN" altLang="en-US" sz="2000" dirty="0"/>
              <a:t>已经是集合中的元素，那么再执行</a:t>
            </a:r>
            <a:r>
              <a:rPr lang="en-US" altLang="zh-CN" sz="2000" dirty="0" err="1"/>
              <a:t>set.add</a:t>
            </a:r>
            <a:r>
              <a:rPr lang="en-US" altLang="zh-CN" sz="2000" dirty="0"/>
              <a:t>(b)</a:t>
            </a:r>
            <a:r>
              <a:rPr lang="zh-CN" altLang="en-US" sz="2000" dirty="0"/>
              <a:t>操作是无效的。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集合对象的初始容量（</a:t>
            </a:r>
            <a:r>
              <a:rPr lang="en-US" altLang="zh-CN" sz="2000" dirty="0"/>
              <a:t>capacity</a:t>
            </a:r>
            <a:r>
              <a:rPr lang="zh-CN" altLang="en-US" sz="2000" dirty="0"/>
              <a:t>）是</a:t>
            </a:r>
            <a:r>
              <a:rPr lang="en-US" altLang="zh-CN" sz="2000" dirty="0"/>
              <a:t>16</a:t>
            </a:r>
            <a:r>
              <a:rPr lang="zh-CN" altLang="en-US" sz="2000" dirty="0"/>
              <a:t>个字节，装载因子（</a:t>
            </a:r>
            <a:r>
              <a:rPr lang="en-US" altLang="zh-CN" sz="2000" dirty="0"/>
              <a:t>load factor</a:t>
            </a:r>
            <a:r>
              <a:rPr lang="zh-CN" altLang="en-US" sz="2000" dirty="0"/>
              <a:t>）是</a:t>
            </a:r>
            <a:r>
              <a:rPr lang="en-US" altLang="zh-CN" sz="2000" dirty="0"/>
              <a:t>0.75</a:t>
            </a:r>
            <a:r>
              <a:rPr lang="zh-CN" altLang="en-US" sz="2000" dirty="0"/>
              <a:t>，也 就是说，如果集合添加的元素超过总容量的</a:t>
            </a:r>
            <a:r>
              <a:rPr lang="en-US" altLang="zh-CN" sz="2000" dirty="0"/>
              <a:t>75%</a:t>
            </a:r>
            <a:r>
              <a:rPr lang="zh-CN" altLang="en-US" sz="2000" dirty="0"/>
              <a:t>时，集合的容量将增加一倍。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94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2. </a:t>
            </a:r>
            <a:r>
              <a:rPr lang="zh-CN" altLang="en-US" sz="2000" dirty="0"/>
              <a:t>常用方法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add(E o)</a:t>
            </a:r>
            <a:r>
              <a:rPr lang="zh-CN" altLang="en-US" sz="2000" dirty="0"/>
              <a:t>：向集合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参数指定的元素。</a:t>
            </a:r>
          </a:p>
          <a:p>
            <a:pPr lvl="1"/>
            <a:r>
              <a:rPr lang="en-US" altLang="zh-CN" sz="2000" dirty="0"/>
              <a:t>public void clear()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清空</a:t>
            </a:r>
            <a:r>
              <a:rPr lang="zh-CN" altLang="en-US" sz="2000" dirty="0"/>
              <a:t>集合，使集合不含有任何元素。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contains(Object o)</a:t>
            </a:r>
            <a:r>
              <a:rPr lang="zh-CN" altLang="en-US" sz="2000" dirty="0"/>
              <a:t>：判断集合</a:t>
            </a:r>
            <a:r>
              <a:rPr lang="zh-CN" altLang="en-US" sz="2000" b="1" dirty="0">
                <a:solidFill>
                  <a:srgbClr val="FF0000"/>
                </a:solidFill>
              </a:rPr>
              <a:t>是否包含</a:t>
            </a:r>
            <a:r>
              <a:rPr lang="zh-CN" altLang="en-US" sz="2000" dirty="0"/>
              <a:t>参数指定的数据。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isEmpty</a:t>
            </a:r>
            <a:r>
              <a:rPr lang="en-US" altLang="zh-CN" sz="2000" dirty="0"/>
              <a:t>()</a:t>
            </a:r>
            <a:r>
              <a:rPr lang="zh-CN" altLang="en-US" sz="2000" dirty="0"/>
              <a:t>：判断集合</a:t>
            </a:r>
            <a:r>
              <a:rPr lang="zh-CN" altLang="en-US" sz="2000" b="1" dirty="0">
                <a:solidFill>
                  <a:srgbClr val="FF0000"/>
                </a:solidFill>
              </a:rPr>
              <a:t>是否为空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remove(Object o)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参数指定的元素。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：返回集合中元素的</a:t>
            </a:r>
            <a:r>
              <a:rPr lang="zh-CN" altLang="en-US" sz="2000" b="1" dirty="0">
                <a:solidFill>
                  <a:srgbClr val="FF0000"/>
                </a:solidFill>
              </a:rPr>
              <a:t>个数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Object[] </a:t>
            </a:r>
            <a:r>
              <a:rPr lang="en-US" altLang="zh-CN" sz="2000" dirty="0" err="1"/>
              <a:t>toArray</a:t>
            </a:r>
            <a:r>
              <a:rPr lang="en-US" altLang="zh-CN" sz="2000" dirty="0"/>
              <a:t>()</a:t>
            </a:r>
            <a:r>
              <a:rPr lang="zh-CN" altLang="en-US" sz="2000" dirty="0"/>
              <a:t>：将集合元素存放到</a:t>
            </a:r>
            <a:r>
              <a:rPr lang="zh-CN" altLang="en-US" sz="2000" b="1" dirty="0">
                <a:solidFill>
                  <a:srgbClr val="FF0000"/>
                </a:solidFill>
              </a:rPr>
              <a:t>数组</a:t>
            </a:r>
            <a:r>
              <a:rPr lang="zh-CN" altLang="en-US" sz="2000" dirty="0"/>
              <a:t>中，并返回这个数组。</a:t>
            </a:r>
          </a:p>
          <a:p>
            <a:pPr lvl="1"/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containsAll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HanshSet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：判断当前集合</a:t>
            </a:r>
            <a:r>
              <a:rPr lang="zh-CN" altLang="en-US" sz="2000" b="1" dirty="0">
                <a:solidFill>
                  <a:srgbClr val="FF0000"/>
                </a:solidFill>
              </a:rPr>
              <a:t>是否包含</a:t>
            </a:r>
            <a:r>
              <a:rPr lang="zh-CN" altLang="en-US" sz="2000" dirty="0"/>
              <a:t>参数指定的集合。</a:t>
            </a:r>
          </a:p>
          <a:p>
            <a:pPr lvl="1"/>
            <a:r>
              <a:rPr lang="en-US" altLang="zh-CN" sz="2000" dirty="0"/>
              <a:t>public Object clone()</a:t>
            </a:r>
            <a:r>
              <a:rPr lang="zh-CN" altLang="en-US" sz="2000" dirty="0"/>
              <a:t>：得到当前集合的一个</a:t>
            </a:r>
            <a:r>
              <a:rPr lang="zh-CN" altLang="en-US" sz="2000" b="1" dirty="0">
                <a:solidFill>
                  <a:srgbClr val="FF0000"/>
                </a:solidFill>
              </a:rPr>
              <a:t>克隆</a:t>
            </a:r>
            <a:r>
              <a:rPr lang="zh-CN" altLang="en-US" sz="2000" dirty="0"/>
              <a:t>对象，该对象中元素的改变不会影响到当前集合中的元素，反之亦然。 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27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集合的交、并与差</a:t>
            </a:r>
          </a:p>
          <a:p>
            <a:r>
              <a:rPr lang="zh-CN" altLang="en-US" sz="2000" dirty="0"/>
              <a:t>集合对象调用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addAll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方法可以和参数指定的集合求并运算，使得</a:t>
            </a:r>
            <a:r>
              <a:rPr lang="zh-CN" altLang="en-US" sz="2000" b="1" dirty="0">
                <a:solidFill>
                  <a:srgbClr val="FF0000"/>
                </a:solidFill>
              </a:rPr>
              <a:t>当前集合</a:t>
            </a:r>
            <a:r>
              <a:rPr lang="zh-CN" altLang="en-US" sz="2000" dirty="0"/>
              <a:t>成为两个集合的</a:t>
            </a:r>
            <a:r>
              <a:rPr lang="zh-CN" altLang="en-US" sz="2000" b="1" dirty="0">
                <a:solidFill>
                  <a:srgbClr val="FF0000"/>
                </a:solidFill>
              </a:rPr>
              <a:t>并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集合对象调用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retainAll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方法可以和参数指定的集合求交运算，使得</a:t>
            </a:r>
            <a:r>
              <a:rPr lang="zh-CN" altLang="en-US" sz="2000" b="1" dirty="0">
                <a:solidFill>
                  <a:srgbClr val="FF0000"/>
                </a:solidFill>
              </a:rPr>
              <a:t>当前集合</a:t>
            </a:r>
            <a:r>
              <a:rPr lang="zh-CN" altLang="en-US" sz="2000" dirty="0"/>
              <a:t>成为两个集合的</a:t>
            </a:r>
            <a:r>
              <a:rPr lang="zh-CN" altLang="en-US" sz="2000" b="1" dirty="0">
                <a:solidFill>
                  <a:srgbClr val="FF0000"/>
                </a:solidFill>
              </a:rPr>
              <a:t>交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集合对象调用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removeAll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方法可以和参数指定的集合求差运算，使得</a:t>
            </a:r>
            <a:r>
              <a:rPr lang="zh-CN" altLang="en-US" sz="2000" b="1" dirty="0">
                <a:solidFill>
                  <a:srgbClr val="FF0000"/>
                </a:solidFill>
              </a:rPr>
              <a:t>当前集合</a:t>
            </a:r>
            <a:r>
              <a:rPr lang="zh-CN" altLang="en-US" sz="2000" dirty="0"/>
              <a:t>成为两个集合的</a:t>
            </a:r>
            <a:r>
              <a:rPr lang="zh-CN" altLang="en-US" sz="2000" b="1" dirty="0">
                <a:solidFill>
                  <a:srgbClr val="FF0000"/>
                </a:solidFill>
              </a:rPr>
              <a:t>差</a:t>
            </a:r>
            <a:r>
              <a:rPr lang="zh-CN" altLang="en-US" sz="2000" dirty="0"/>
              <a:t>。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参数指定的集合和当前集合必须是</a:t>
            </a:r>
            <a:r>
              <a:rPr lang="zh-CN" altLang="en-US" sz="2000" b="1" dirty="0">
                <a:solidFill>
                  <a:srgbClr val="0000FF"/>
                </a:solidFill>
              </a:rPr>
              <a:t>同种类型的集合</a:t>
            </a:r>
            <a:r>
              <a:rPr lang="zh-CN" altLang="en-US" sz="2000" dirty="0"/>
              <a:t>，否则上述方法返回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3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4.HashSet&lt;E&gt;</a:t>
            </a:r>
            <a:r>
              <a:rPr lang="zh-CN" altLang="en-US" sz="2000" dirty="0"/>
              <a:t>泛型类实现的接口</a:t>
            </a:r>
          </a:p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泛型类实现了泛型接口</a:t>
            </a:r>
            <a:r>
              <a:rPr lang="en-US" altLang="zh-CN" sz="2000" dirty="0"/>
              <a:t>Set&lt;E&gt;</a:t>
            </a:r>
            <a:r>
              <a:rPr lang="zh-CN" altLang="en-US" sz="2000" dirty="0"/>
              <a:t>，而 </a:t>
            </a:r>
            <a:r>
              <a:rPr lang="en-US" altLang="zh-CN" sz="2000" dirty="0"/>
              <a:t>Set&lt;E&gt;</a:t>
            </a:r>
            <a:r>
              <a:rPr lang="zh-CN" altLang="en-US" sz="2000" dirty="0"/>
              <a:t>接口是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接口的子接口。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类中的绝大部分方法都是接口方法的实现。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编程时，可以使用</a:t>
            </a:r>
            <a:r>
              <a:rPr lang="zh-CN" altLang="en-US" sz="2000" b="1" dirty="0">
                <a:solidFill>
                  <a:srgbClr val="FF0000"/>
                </a:solidFill>
              </a:rPr>
              <a:t>接口回调技术</a:t>
            </a:r>
            <a:r>
              <a:rPr lang="zh-CN" altLang="en-US" sz="2000" dirty="0"/>
              <a:t>，即把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对象的引用赋值给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接口变量或</a:t>
            </a:r>
            <a:r>
              <a:rPr lang="en-US" altLang="zh-CN" sz="2000" dirty="0"/>
              <a:t>Set&lt;E&gt;</a:t>
            </a:r>
            <a:r>
              <a:rPr lang="zh-CN" altLang="en-US" sz="2000" dirty="0"/>
              <a:t>接口变量，那么接口就可以调用类实现的接口方法。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61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10】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251520" y="2462213"/>
            <a:ext cx="8579296" cy="418576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Example7_10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Student stu1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,78);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Student stu2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subset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(stu2);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subset.add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"set contains subset:"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set.containsAll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(subset));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Object s[]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set.toArray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s.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;i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,((Student)s[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]).</a:t>
            </a:r>
            <a:r>
              <a:rPr lang="en-US" sz="1400" i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, ((Student)s[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]).</a:t>
            </a:r>
            <a:r>
              <a:rPr lang="en-US" sz="1400" i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99" y="6021288"/>
            <a:ext cx="2406589" cy="63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043608" y="5085184"/>
            <a:ext cx="2952328" cy="432048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92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11】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251520" y="1988840"/>
            <a:ext cx="7128792" cy="483209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Student stu1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,78);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Student stu2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subset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subset.add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tempSet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&lt;Student&gt;)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set.clone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tempSet.removeAll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(subset);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Iterator&lt;Student&gt;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tempSet.iterator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Student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"%s:%d\</a:t>
            </a:r>
            <a:r>
              <a:rPr lang="en-US" sz="1400" i="1" dirty="0" err="1">
                <a:solidFill>
                  <a:srgbClr val="2A00FF"/>
                </a:solidFill>
                <a:latin typeface="Consolas"/>
              </a:rPr>
              <a:t>n"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344" y="6500989"/>
            <a:ext cx="677551" cy="30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187624" y="5013176"/>
            <a:ext cx="4464496" cy="432048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085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注意：</a:t>
            </a:r>
            <a:r>
              <a:rPr lang="en-US" altLang="zh-CN" sz="2000" dirty="0"/>
              <a:t>HashSet</a:t>
            </a:r>
            <a:r>
              <a:rPr lang="zh-CN" altLang="en-US" sz="2000" dirty="0"/>
              <a:t>中的元素是没有特定顺序的。如果要强加给他们一个顺序，就需要使用</a:t>
            </a:r>
            <a:r>
              <a:rPr lang="en-US" altLang="zh-CN" sz="2000" dirty="0" err="1">
                <a:solidFill>
                  <a:srgbClr val="FF0000"/>
                </a:solidFill>
              </a:rPr>
              <a:t>LinkedHashSet</a:t>
            </a:r>
            <a:r>
              <a:rPr lang="zh-CN" altLang="en-US" sz="2000" dirty="0"/>
              <a:t>类。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3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7.8 </a:t>
            </a:r>
            <a:r>
              <a:rPr lang="en-US" altLang="zh-CN" sz="2000" b="1" dirty="0" err="1">
                <a:solidFill>
                  <a:srgbClr val="FF0000"/>
                </a:solidFill>
              </a:rPr>
              <a:t>TreeSet</a:t>
            </a:r>
            <a:r>
              <a:rPr lang="en-US" altLang="zh-CN" sz="2000" b="1" dirty="0">
                <a:solidFill>
                  <a:srgbClr val="FF0000"/>
                </a:solidFill>
              </a:rPr>
              <a:t>&lt;E&gt;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8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类是实现</a:t>
            </a:r>
            <a:r>
              <a:rPr lang="en-US" altLang="zh-CN" sz="2000" dirty="0"/>
              <a:t>Set</a:t>
            </a:r>
            <a:r>
              <a:rPr lang="zh-CN" altLang="en-US" sz="2000" dirty="0"/>
              <a:t>接口的类，它的大部分方法都是接口方法的实现。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泛型类创建的对象称作</a:t>
            </a:r>
            <a:r>
              <a:rPr lang="zh-CN" altLang="en-US" sz="2000" b="1" dirty="0">
                <a:solidFill>
                  <a:srgbClr val="FF0000"/>
                </a:solidFill>
              </a:rPr>
              <a:t>树集</a:t>
            </a:r>
            <a:r>
              <a:rPr lang="zh-CN" altLang="en-US" sz="2000" dirty="0"/>
              <a:t>，例如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那么，</a:t>
            </a:r>
            <a:r>
              <a:rPr lang="en-US" altLang="zh-CN" sz="2000" dirty="0"/>
              <a:t>tree</a:t>
            </a:r>
            <a:r>
              <a:rPr lang="zh-CN" altLang="en-US" sz="2000" dirty="0"/>
              <a:t>就是一个可以存储</a:t>
            </a:r>
            <a:r>
              <a:rPr lang="en-US" altLang="zh-CN" sz="2000" dirty="0"/>
              <a:t>Student</a:t>
            </a:r>
            <a:r>
              <a:rPr lang="zh-CN" altLang="en-US" sz="2000" dirty="0"/>
              <a:t>类型数据的集合，</a:t>
            </a:r>
            <a:r>
              <a:rPr lang="en-US" altLang="zh-CN" sz="2000" dirty="0"/>
              <a:t>tree</a:t>
            </a:r>
            <a:r>
              <a:rPr lang="zh-CN" altLang="en-US" sz="2000" dirty="0"/>
              <a:t>可以调用</a:t>
            </a:r>
            <a:r>
              <a:rPr lang="en-US" altLang="zh-CN" sz="2000"/>
              <a:t>add()</a:t>
            </a:r>
            <a:r>
              <a:rPr lang="zh-CN" altLang="en-US" sz="2000" dirty="0"/>
              <a:t>方法将</a:t>
            </a:r>
            <a:r>
              <a:rPr lang="en-US" altLang="zh-CN" sz="2000" dirty="0"/>
              <a:t>Student</a:t>
            </a:r>
            <a:r>
              <a:rPr lang="zh-CN" altLang="en-US" sz="2000" dirty="0"/>
              <a:t>类型的数据添加到树集中，存放到树集中的对象</a:t>
            </a:r>
            <a:r>
              <a:rPr lang="zh-CN" altLang="en-US" sz="2000" b="1" u="sng" dirty="0">
                <a:solidFill>
                  <a:srgbClr val="FF0000"/>
                </a:solidFill>
              </a:rPr>
              <a:t>按对象的字符串</a:t>
            </a:r>
            <a:r>
              <a:rPr lang="zh-CN" altLang="en-US" sz="2000" dirty="0"/>
              <a:t>表示</a:t>
            </a:r>
            <a:r>
              <a:rPr lang="zh-CN" altLang="en-US" sz="2000" b="1" u="sng" dirty="0">
                <a:solidFill>
                  <a:srgbClr val="0000FF"/>
                </a:solidFill>
              </a:rPr>
              <a:t>升序</a:t>
            </a:r>
            <a:r>
              <a:rPr lang="zh-CN" altLang="en-US" sz="2000" b="1" u="sng" dirty="0">
                <a:solidFill>
                  <a:srgbClr val="FF0000"/>
                </a:solidFill>
              </a:rPr>
              <a:t>排列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115616" y="2483604"/>
            <a:ext cx="5184576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nl-NL" altLang="zh-CN" dirty="0"/>
              <a:t>TreeSet&lt;Student&gt;  tree = new TreeSet&lt;Student&gt;();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1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常用</a:t>
            </a:r>
            <a:r>
              <a:rPr lang="zh-CN" altLang="en-US" sz="2000" b="1" dirty="0">
                <a:solidFill>
                  <a:srgbClr val="FF0000"/>
                </a:solidFill>
              </a:rPr>
              <a:t>时间元字符</a:t>
            </a:r>
          </a:p>
          <a:p>
            <a:pPr lvl="1"/>
            <a:r>
              <a:rPr lang="en-US" altLang="zh-CN" sz="2000" dirty="0"/>
              <a:t>y, </a:t>
            </a:r>
            <a:r>
              <a:rPr lang="en-US" altLang="zh-CN" sz="2000" dirty="0" err="1">
                <a:solidFill>
                  <a:srgbClr val="FF0000"/>
                </a:solidFill>
              </a:rPr>
              <a:t>yy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位数字年份，如</a:t>
            </a:r>
            <a:r>
              <a:rPr lang="en-US" altLang="zh-CN" sz="2000" dirty="0"/>
              <a:t>14</a:t>
            </a:r>
          </a:p>
          <a:p>
            <a:pPr lvl="1"/>
            <a:r>
              <a:rPr lang="en-US" altLang="zh-CN" sz="2000" dirty="0" err="1"/>
              <a:t>yyyy</a:t>
            </a:r>
            <a:r>
              <a:rPr lang="zh-CN" altLang="en-US" sz="2000" dirty="0"/>
              <a:t>：</a:t>
            </a:r>
            <a:r>
              <a:rPr lang="en-US" altLang="zh-CN" sz="2000" dirty="0"/>
              <a:t>4</a:t>
            </a:r>
            <a:r>
              <a:rPr lang="zh-CN" altLang="en-US" sz="2000" dirty="0"/>
              <a:t>位数字年份，如</a:t>
            </a:r>
            <a:r>
              <a:rPr lang="en-US" altLang="zh-CN" sz="2000" dirty="0"/>
              <a:t>2014</a:t>
            </a:r>
            <a:endParaRPr lang="zh-CN" altLang="en-US" sz="2000" dirty="0"/>
          </a:p>
          <a:p>
            <a:pPr lvl="1"/>
            <a:r>
              <a:rPr lang="en-US" altLang="zh-CN" sz="2000" dirty="0"/>
              <a:t>M, </a:t>
            </a:r>
            <a:r>
              <a:rPr lang="en-US" altLang="zh-CN" sz="2000" dirty="0">
                <a:solidFill>
                  <a:srgbClr val="FF0000"/>
                </a:solidFill>
              </a:rPr>
              <a:t>MM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位数字月份，如</a:t>
            </a:r>
            <a:r>
              <a:rPr lang="en-US" altLang="zh-CN" sz="2000" dirty="0"/>
              <a:t>08</a:t>
            </a:r>
          </a:p>
          <a:p>
            <a:pPr lvl="1"/>
            <a:r>
              <a:rPr lang="en-US" altLang="zh-CN" sz="2000" dirty="0"/>
              <a:t>MMM</a:t>
            </a:r>
            <a:r>
              <a:rPr lang="zh-CN" altLang="en-US" sz="2000" dirty="0"/>
              <a:t>：汉字月份，如八月</a:t>
            </a:r>
            <a:endParaRPr lang="en-US" altLang="zh-CN" sz="2000" dirty="0"/>
          </a:p>
          <a:p>
            <a:pPr lvl="1"/>
            <a:r>
              <a:rPr lang="en-US" altLang="zh-CN" sz="2000" dirty="0"/>
              <a:t>d, </a:t>
            </a:r>
            <a:r>
              <a:rPr lang="en-US" altLang="zh-CN" sz="2000" dirty="0" err="1">
                <a:solidFill>
                  <a:srgbClr val="FF0000"/>
                </a:solidFill>
              </a:rPr>
              <a:t>dd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位数字日期，如</a:t>
            </a:r>
            <a:r>
              <a:rPr lang="en-US" altLang="zh-CN" sz="2000" dirty="0"/>
              <a:t>09, 22</a:t>
            </a:r>
            <a:endParaRPr lang="zh-CN" altLang="en-US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/>
              <a:t>：上午或下午</a:t>
            </a:r>
            <a:endParaRPr lang="en-US" altLang="zh-CN" sz="2000" dirty="0"/>
          </a:p>
          <a:p>
            <a:pPr lvl="1"/>
            <a:r>
              <a:rPr lang="en-US" altLang="zh-CN" sz="2000" dirty="0"/>
              <a:t>H, </a:t>
            </a:r>
            <a:r>
              <a:rPr lang="en-US" altLang="zh-CN" sz="2000" dirty="0">
                <a:solidFill>
                  <a:srgbClr val="FF0000"/>
                </a:solidFill>
              </a:rPr>
              <a:t>HH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位数字小时（</a:t>
            </a:r>
            <a:r>
              <a:rPr lang="en-US" altLang="zh-CN" sz="2000" dirty="0"/>
              <a:t>00-23</a:t>
            </a:r>
            <a:r>
              <a:rPr lang="zh-CN" altLang="en-US" sz="2000" dirty="0"/>
              <a:t>）</a:t>
            </a:r>
          </a:p>
          <a:p>
            <a:pPr lvl="1"/>
            <a:r>
              <a:rPr lang="en-US" altLang="zh-CN" sz="2000" dirty="0"/>
              <a:t>h, </a:t>
            </a:r>
            <a:r>
              <a:rPr lang="en-US" altLang="zh-CN" sz="2000" dirty="0" err="1">
                <a:solidFill>
                  <a:srgbClr val="FF0000"/>
                </a:solidFill>
              </a:rPr>
              <a:t>hh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位数字小时（</a:t>
            </a:r>
            <a:r>
              <a:rPr lang="en-US" altLang="zh-CN" sz="2000" dirty="0"/>
              <a:t>am/pm</a:t>
            </a:r>
            <a:r>
              <a:rPr lang="zh-CN" altLang="en-US" sz="2000" dirty="0"/>
              <a:t>，</a:t>
            </a:r>
            <a:r>
              <a:rPr lang="en-US" altLang="zh-CN" sz="2000" dirty="0"/>
              <a:t>01-12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m, </a:t>
            </a:r>
            <a:r>
              <a:rPr lang="en-US" altLang="zh-CN" sz="2000" dirty="0">
                <a:solidFill>
                  <a:srgbClr val="FF0000"/>
                </a:solidFill>
              </a:rPr>
              <a:t>mm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位数字分</a:t>
            </a:r>
          </a:p>
          <a:p>
            <a:pPr lvl="1"/>
            <a:r>
              <a:rPr lang="en-US" altLang="zh-CN" sz="2000" dirty="0"/>
              <a:t>s, </a:t>
            </a:r>
            <a:r>
              <a:rPr lang="en-US" altLang="zh-CN" sz="2000" dirty="0" err="1">
                <a:solidFill>
                  <a:srgbClr val="FF0000"/>
                </a:solidFill>
              </a:rPr>
              <a:t>ss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位数字秒</a:t>
            </a:r>
          </a:p>
          <a:p>
            <a:pPr lvl="1"/>
            <a:r>
              <a:rPr lang="en-US" altLang="zh-CN" sz="2000" dirty="0"/>
              <a:t>E, </a:t>
            </a:r>
            <a:r>
              <a:rPr lang="en-US" altLang="zh-CN" sz="2000" dirty="0">
                <a:solidFill>
                  <a:srgbClr val="FF0000"/>
                </a:solidFill>
              </a:rPr>
              <a:t>EE</a:t>
            </a:r>
            <a:r>
              <a:rPr lang="zh-CN" altLang="en-US" sz="2000" dirty="0"/>
              <a:t>：星期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544" y="6021288"/>
            <a:ext cx="504056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注：关于</a:t>
            </a:r>
            <a:r>
              <a:rPr lang="en-US" altLang="zh-CN" dirty="0"/>
              <a:t>pattern</a:t>
            </a:r>
            <a:r>
              <a:rPr lang="zh-CN" altLang="en-US" dirty="0"/>
              <a:t>中的普通字符（非</a:t>
            </a:r>
            <a:r>
              <a:rPr lang="zh-CN" altLang="en-US" b="1" dirty="0">
                <a:solidFill>
                  <a:srgbClr val="FF0000"/>
                </a:solidFill>
              </a:rPr>
              <a:t>时间元字符</a:t>
            </a:r>
            <a:r>
              <a:rPr lang="zh-CN" altLang="en-US" dirty="0"/>
              <a:t>），如果是</a:t>
            </a:r>
            <a:r>
              <a:rPr lang="en-US" altLang="zh-CN" dirty="0"/>
              <a:t>ASCII</a:t>
            </a:r>
            <a:r>
              <a:rPr lang="zh-CN" altLang="en-US" dirty="0"/>
              <a:t>字符集中的字符，必须用</a:t>
            </a:r>
            <a:r>
              <a:rPr lang="en-US" altLang="zh-CN" dirty="0"/>
              <a:t>"'"</a:t>
            </a:r>
            <a:r>
              <a:rPr lang="zh-CN" altLang="en-US" dirty="0"/>
              <a:t>转义符</a:t>
            </a:r>
          </a:p>
        </p:txBody>
      </p:sp>
      <p:sp>
        <p:nvSpPr>
          <p:cNvPr id="5" name="矩形 4"/>
          <p:cNvSpPr/>
          <p:nvPr/>
        </p:nvSpPr>
        <p:spPr>
          <a:xfrm>
            <a:off x="5796136" y="6165304"/>
            <a:ext cx="2705992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 'Time' 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3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类的常用方法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add(E o)</a:t>
            </a:r>
            <a:r>
              <a:rPr lang="zh-CN" altLang="en-US" sz="2000" dirty="0"/>
              <a:t>：向树集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对象，添加成功返回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void clear()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树集中的所有对象。</a:t>
            </a:r>
          </a:p>
          <a:p>
            <a:pPr lvl="1"/>
            <a:r>
              <a:rPr lang="en-US" altLang="zh-CN" sz="2000" dirty="0"/>
              <a:t>public void contains(Object o)</a:t>
            </a:r>
            <a:r>
              <a:rPr lang="zh-CN" altLang="en-US" sz="2000" dirty="0"/>
              <a:t>：如果</a:t>
            </a:r>
            <a:r>
              <a:rPr lang="zh-CN" altLang="en-US" sz="2000" b="1" dirty="0">
                <a:solidFill>
                  <a:srgbClr val="FF0000"/>
                </a:solidFill>
              </a:rPr>
              <a:t>包含</a:t>
            </a:r>
            <a:r>
              <a:rPr lang="zh-CN" altLang="en-US" sz="2000" dirty="0"/>
              <a:t>对象</a:t>
            </a:r>
            <a:r>
              <a:rPr lang="en-US" altLang="zh-CN" sz="2000" dirty="0"/>
              <a:t>o</a:t>
            </a:r>
            <a:r>
              <a:rPr lang="zh-CN" altLang="en-US" sz="2000" dirty="0"/>
              <a:t>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 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E first()</a:t>
            </a:r>
            <a:r>
              <a:rPr lang="zh-CN" altLang="en-US" sz="2000" dirty="0"/>
              <a:t>：返回树集中的</a:t>
            </a:r>
            <a:r>
              <a:rPr lang="zh-CN" altLang="en-US" sz="2000" b="1" dirty="0">
                <a:solidFill>
                  <a:srgbClr val="0000FF"/>
                </a:solidFill>
              </a:rPr>
              <a:t>第一个</a:t>
            </a:r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zh-CN" altLang="en-US" sz="2000" dirty="0"/>
              <a:t>（</a:t>
            </a:r>
            <a:r>
              <a:rPr lang="zh-CN" altLang="en-US" sz="2000" b="1" dirty="0">
                <a:solidFill>
                  <a:srgbClr val="0000FF"/>
                </a:solidFill>
              </a:rPr>
              <a:t>最小</a:t>
            </a:r>
            <a:r>
              <a:rPr lang="zh-CN" altLang="en-US" sz="2000" dirty="0"/>
              <a:t>的对象）。</a:t>
            </a:r>
          </a:p>
          <a:p>
            <a:pPr lvl="1"/>
            <a:r>
              <a:rPr lang="en-US" altLang="zh-CN" sz="2000" dirty="0"/>
              <a:t>public E last()</a:t>
            </a:r>
            <a:r>
              <a:rPr lang="zh-CN" altLang="en-US" sz="2000" dirty="0"/>
              <a:t>：返回</a:t>
            </a:r>
            <a:r>
              <a:rPr lang="zh-CN" altLang="en-US" sz="2000" b="1" dirty="0">
                <a:solidFill>
                  <a:srgbClr val="0000FF"/>
                </a:solidFill>
              </a:rPr>
              <a:t>最后一个</a:t>
            </a:r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zh-CN" altLang="en-US" sz="2000" dirty="0"/>
              <a:t>（</a:t>
            </a:r>
            <a:r>
              <a:rPr lang="zh-CN" altLang="en-US" sz="2000" b="1" dirty="0">
                <a:solidFill>
                  <a:srgbClr val="0000FF"/>
                </a:solidFill>
              </a:rPr>
              <a:t>最大</a:t>
            </a:r>
            <a:r>
              <a:rPr lang="zh-CN" altLang="en-US" sz="2000" dirty="0"/>
              <a:t>的对象）。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isEmpty</a:t>
            </a:r>
            <a:r>
              <a:rPr lang="en-US" altLang="zh-CN" sz="2000" dirty="0"/>
              <a:t>()</a:t>
            </a:r>
            <a:r>
              <a:rPr lang="zh-CN" altLang="en-US" sz="2000" dirty="0"/>
              <a:t>：判断是否是</a:t>
            </a:r>
            <a:r>
              <a:rPr lang="zh-CN" altLang="en-US" sz="2000" b="1" dirty="0">
                <a:solidFill>
                  <a:srgbClr val="FF0000"/>
                </a:solidFill>
              </a:rPr>
              <a:t>空树集</a:t>
            </a:r>
            <a:r>
              <a:rPr lang="zh-CN" altLang="en-US" sz="2000" dirty="0"/>
              <a:t>，如果树集不含对象返回</a:t>
            </a:r>
            <a:r>
              <a:rPr lang="en-US" altLang="zh-CN" sz="2000" dirty="0"/>
              <a:t>true 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remove(Object o)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树集中的对象</a:t>
            </a:r>
            <a:r>
              <a:rPr lang="en-US" altLang="zh-CN" sz="2000" dirty="0"/>
              <a:t>o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：返回树集中对象的</a:t>
            </a:r>
            <a:r>
              <a:rPr lang="zh-CN" altLang="en-US" sz="2000" b="1" dirty="0">
                <a:solidFill>
                  <a:srgbClr val="FF0000"/>
                </a:solidFill>
              </a:rPr>
              <a:t>数目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51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对象调用</a:t>
            </a:r>
            <a:r>
              <a:rPr lang="en-US" altLang="zh-CN" sz="2000" dirty="0" err="1"/>
              <a:t>toString</a:t>
            </a:r>
            <a:r>
              <a:rPr lang="en-US" altLang="zh-CN" sz="2000" dirty="0"/>
              <a:t>()</a:t>
            </a:r>
            <a:r>
              <a:rPr lang="zh-CN" altLang="en-US" sz="2000" dirty="0"/>
              <a:t>方法就可以获得自己的字符串表示。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但很多对象不适合按照字符串排列大小。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我们在创建树集时可自己规定树集中的对象按着</a:t>
            </a:r>
            <a:r>
              <a:rPr lang="zh-CN" altLang="en-US" sz="2000" b="1" dirty="0">
                <a:solidFill>
                  <a:srgbClr val="FF0000"/>
                </a:solidFill>
              </a:rPr>
              <a:t>什么样的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</a:rPr>
              <a:t>大小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dirty="0"/>
              <a:t>顺序排列。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6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13】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07504" y="3022352"/>
            <a:ext cx="6624736" cy="375487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Example7_13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TreeSet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mytree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TreeSet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 	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,78);</a:t>
            </a:r>
            <a:endParaRPr lang="en-US" sz="1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Student stu2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mytree.add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mytree.add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Iterator&lt;Student&gt;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mytree.iterator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 Student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4" name="矩形 5"/>
          <p:cNvSpPr/>
          <p:nvPr/>
        </p:nvSpPr>
        <p:spPr>
          <a:xfrm>
            <a:off x="4572000" y="106174"/>
            <a:ext cx="4464495" cy="375487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Comparable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sz="140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Student(String name,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score)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name;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score;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Student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stu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(Student)o;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209224"/>
            <a:ext cx="642584" cy="51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48264" y="2055619"/>
            <a:ext cx="720080" cy="4372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7"/>
          <p:cNvCxnSpPr/>
          <p:nvPr/>
        </p:nvCxnSpPr>
        <p:spPr>
          <a:xfrm flipH="1">
            <a:off x="8316416" y="2703691"/>
            <a:ext cx="720080" cy="4372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00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注：树集中不容许出现大小相等的两个节点，例如，在上述例子中如果再添加语句：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是无效的。</a:t>
            </a:r>
            <a:r>
              <a:rPr lang="zh-CN" altLang="en-US" sz="2000" b="1" dirty="0">
                <a:solidFill>
                  <a:srgbClr val="FF0000"/>
                </a:solidFill>
              </a:rPr>
              <a:t>如果允许成绩相同</a:t>
            </a:r>
            <a:r>
              <a:rPr lang="zh-CN" altLang="en-US" sz="2000" dirty="0"/>
              <a:t>，可把上述例子中</a:t>
            </a:r>
            <a:r>
              <a:rPr lang="en-US" altLang="zh-CN" sz="2000" dirty="0"/>
              <a:t>Student</a:t>
            </a:r>
            <a:r>
              <a:rPr lang="zh-CN" altLang="en-US" sz="2000" dirty="0"/>
              <a:t>类中的</a:t>
            </a:r>
            <a:r>
              <a:rPr lang="en-US" altLang="zh-CN" sz="2000" dirty="0" err="1"/>
              <a:t>compareTo</a:t>
            </a:r>
            <a:r>
              <a:rPr lang="zh-CN" altLang="en-US" sz="2000" dirty="0"/>
              <a:t>方法更改为： 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899592" y="2331988"/>
            <a:ext cx="482453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Student stu3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"S3"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mytree.add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(stu3);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885900" y="3789040"/>
            <a:ext cx="5342284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Student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(Student)o;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==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	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683568" y="4653136"/>
            <a:ext cx="144016" cy="64807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3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Comparator</a:t>
            </a:r>
            <a:r>
              <a:rPr lang="zh-CN" altLang="en-US" sz="2000" dirty="0"/>
              <a:t>接口</a:t>
            </a:r>
            <a:endParaRPr lang="en-US" altLang="zh-CN" sz="2000" dirty="0"/>
          </a:p>
          <a:p>
            <a:r>
              <a:rPr lang="en-US" altLang="zh-CN" sz="2000" dirty="0"/>
              <a:t>Comparator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包中的一个接口，</a:t>
            </a:r>
            <a:r>
              <a:rPr lang="en-US" altLang="zh-CN" sz="2000" dirty="0"/>
              <a:t>compare(Object o1,Object o2)</a:t>
            </a:r>
            <a:r>
              <a:rPr lang="zh-CN" altLang="en-US" sz="2000" dirty="0"/>
              <a:t>是接口中的方法。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97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79512" y="3807038"/>
            <a:ext cx="7776864" cy="286232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StudentComparator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Comparator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compare(Object o1, Object o2)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   </a:t>
            </a:r>
          </a:p>
          <a:p>
            <a:r>
              <a:rPr lang="it-IT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it-IT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it-IT" b="1" dirty="0">
                <a:solidFill>
                  <a:srgbClr val="000000"/>
                </a:solidFill>
                <a:latin typeface="Consolas"/>
              </a:rPr>
              <a:t> ( ((Student)o1).</a:t>
            </a:r>
            <a:r>
              <a:rPr lang="it-IT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it-IT" b="1" dirty="0">
                <a:solidFill>
                  <a:srgbClr val="000000"/>
                </a:solidFill>
                <a:latin typeface="Consolas"/>
              </a:rPr>
              <a:t> - ((Student)o1).</a:t>
            </a:r>
            <a:r>
              <a:rPr lang="it-IT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it-IT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矩形 3"/>
          <p:cNvSpPr/>
          <p:nvPr/>
        </p:nvSpPr>
        <p:spPr>
          <a:xfrm>
            <a:off x="4355976" y="156696"/>
            <a:ext cx="4608512" cy="341632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.*; </a:t>
            </a: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Student(String name,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score)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    this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name;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score;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868144" y="4611467"/>
            <a:ext cx="1115144" cy="706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9" name="Straight Arrow Connector 6"/>
          <p:cNvCxnSpPr/>
          <p:nvPr/>
        </p:nvCxnSpPr>
        <p:spPr>
          <a:xfrm flipH="1">
            <a:off x="6985248" y="5098832"/>
            <a:ext cx="1115144" cy="706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249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7504" y="2348880"/>
            <a:ext cx="8929092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ExampleComparator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Student [] students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Student[]{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,78),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,98)};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Arrays.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(students,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StudentComparator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students.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    Student temp = students[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5734825"/>
            <a:ext cx="720080" cy="6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092280" y="4334039"/>
            <a:ext cx="1296145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123728" y="1628800"/>
            <a:ext cx="5616624" cy="480131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.*; </a:t>
            </a: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Comparable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Student(String name,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score)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score;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Student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(Student)o;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45655" y="4077072"/>
            <a:ext cx="1187151" cy="5516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cxnSp>
        <p:nvCxnSpPr>
          <p:cNvPr id="8" name="Straight Arrow Connector 4"/>
          <p:cNvCxnSpPr/>
          <p:nvPr/>
        </p:nvCxnSpPr>
        <p:spPr>
          <a:xfrm flipH="1">
            <a:off x="6698055" y="4965561"/>
            <a:ext cx="1187151" cy="5516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40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83568" y="2122978"/>
            <a:ext cx="7992888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ExampleCompara</a:t>
            </a:r>
            <a:r>
              <a:rPr lang="en-US" altLang="zh-CN" b="1" dirty="0" err="1">
                <a:solidFill>
                  <a:srgbClr val="000000"/>
                </a:solidFill>
                <a:latin typeface="Consolas"/>
              </a:rPr>
              <a:t>ble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Student [] students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Student[]{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,78),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,98)};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Arrays.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(students);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students.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	    Student temp = students[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5734825"/>
            <a:ext cx="720080" cy="6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90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Comparator</a:t>
            </a:r>
            <a:r>
              <a:rPr lang="zh-CN" altLang="en-US" sz="2000" dirty="0"/>
              <a:t>与</a:t>
            </a:r>
            <a:r>
              <a:rPr lang="en-US" altLang="zh-CN" sz="2000" dirty="0"/>
              <a:t>Comparable</a:t>
            </a:r>
            <a:r>
              <a:rPr lang="zh-CN" altLang="en-US" sz="2000" dirty="0"/>
              <a:t>接口的区别 </a:t>
            </a:r>
            <a:endParaRPr lang="en-US" altLang="zh-CN" sz="2000" dirty="0"/>
          </a:p>
          <a:p>
            <a:r>
              <a:rPr lang="zh-CN" altLang="en-US" sz="2000" dirty="0"/>
              <a:t>一个类实现了</a:t>
            </a:r>
            <a:r>
              <a:rPr lang="en-US" altLang="zh-CN" sz="2000" dirty="0"/>
              <a:t>Comparable</a:t>
            </a:r>
            <a:r>
              <a:rPr lang="zh-CN" altLang="en-US" sz="2000" dirty="0"/>
              <a:t>接口，表明这个类的对象之间是</a:t>
            </a:r>
            <a:r>
              <a:rPr lang="zh-CN" altLang="en-US" sz="2000" b="1" dirty="0">
                <a:solidFill>
                  <a:srgbClr val="FF0000"/>
                </a:solidFill>
              </a:rPr>
              <a:t>可以相互</a:t>
            </a:r>
            <a:r>
              <a:rPr lang="zh-CN" altLang="en-US" sz="2000" dirty="0">
                <a:solidFill>
                  <a:srgbClr val="FF0000"/>
                </a:solidFill>
              </a:rPr>
              <a:t>比较的（</a:t>
            </a:r>
            <a:r>
              <a:rPr lang="en-US" altLang="zh-CN" sz="2000" dirty="0">
                <a:solidFill>
                  <a:srgbClr val="FF0000"/>
                </a:solidFill>
              </a:rPr>
              <a:t>i.e., it is comparable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，这个类对象组成的集合就可以直接使用</a:t>
            </a:r>
            <a:r>
              <a:rPr lang="en-US" altLang="zh-CN" sz="2000" dirty="0"/>
              <a:t>sort</a:t>
            </a:r>
            <a:r>
              <a:rPr lang="zh-CN" altLang="en-US" sz="2000" dirty="0"/>
              <a:t>方法排序。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Comparator</a:t>
            </a:r>
            <a:r>
              <a:rPr lang="zh-CN" altLang="en-US" sz="2000" dirty="0"/>
              <a:t>可以看成一种算法的实现，</a:t>
            </a:r>
            <a:r>
              <a:rPr lang="zh-CN" altLang="en-US" sz="2000" b="1" dirty="0">
                <a:solidFill>
                  <a:srgbClr val="0000FF"/>
                </a:solidFill>
              </a:rPr>
              <a:t>将算法和数据分离</a:t>
            </a:r>
            <a:r>
              <a:rPr lang="zh-CN" altLang="en-US" sz="2000" dirty="0"/>
              <a:t>，</a:t>
            </a:r>
            <a:r>
              <a:rPr lang="en-US" altLang="zh-CN" sz="2000" dirty="0"/>
              <a:t>Comparator</a:t>
            </a:r>
            <a:r>
              <a:rPr lang="zh-CN" altLang="en-US" sz="2000" dirty="0"/>
              <a:t>也可以在下面两种环境下使用：</a:t>
            </a:r>
            <a:endParaRPr lang="en-US" altLang="zh-CN" sz="2000" dirty="0"/>
          </a:p>
          <a:p>
            <a:pPr lvl="1"/>
            <a:r>
              <a:rPr lang="zh-CN" altLang="en-US" sz="2000" dirty="0"/>
              <a:t>类的设计师没有考虑到比较问题而没有实现</a:t>
            </a:r>
            <a:r>
              <a:rPr lang="en-US" altLang="zh-CN" sz="2000" dirty="0"/>
              <a:t>Comparable</a:t>
            </a:r>
            <a:r>
              <a:rPr lang="zh-CN" altLang="en-US" sz="2000" dirty="0"/>
              <a:t>，可以通过</a:t>
            </a:r>
            <a:r>
              <a:rPr lang="en-US" altLang="zh-CN" sz="2000" dirty="0"/>
              <a:t>Comparator</a:t>
            </a:r>
            <a:r>
              <a:rPr lang="zh-CN" altLang="en-US" sz="2000" dirty="0"/>
              <a:t>来实现排序而不必改变对象本身</a:t>
            </a:r>
            <a:endParaRPr lang="en-US" altLang="zh-CN" sz="2000" dirty="0"/>
          </a:p>
          <a:p>
            <a:pPr lvl="1"/>
            <a:r>
              <a:rPr lang="zh-CN" altLang="en-US" sz="2000" dirty="0"/>
              <a:t>可以使用多种排序标准，比如升序、降序等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6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95536" y="1123969"/>
            <a:ext cx="8424936" cy="547842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java.util.Date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java.text.SimpleDateFormat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Example7_1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"Current time: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sdf1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 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"Current time: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sdf1.format(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sdf2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HH:mm:ss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(a)(EE)"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"Current time: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sdf2.format(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time = -1000L;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Date(time);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(time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ms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sdf2.format(date));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time = 1000L;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Date(time);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(time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ms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sdf2.format(date));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761" y="582671"/>
            <a:ext cx="3784711" cy="10175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07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857364"/>
            <a:ext cx="684746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67867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11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栈是一种</a:t>
            </a:r>
            <a:r>
              <a:rPr lang="en-US" altLang="zh-CN" sz="2000" b="1" dirty="0">
                <a:solidFill>
                  <a:srgbClr val="FF0000"/>
                </a:solidFill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</a:rPr>
              <a:t>后进先出</a:t>
            </a:r>
            <a:r>
              <a:rPr lang="en-US" altLang="zh-CN" sz="2000" b="1" dirty="0">
                <a:solidFill>
                  <a:srgbClr val="FF0000"/>
                </a:solidFill>
              </a:rPr>
              <a:t>”</a:t>
            </a:r>
            <a:r>
              <a:rPr lang="zh-CN" altLang="en-US" sz="2000" dirty="0"/>
              <a:t>的数据结构，只能在一端进行输入或输出数据的操作。栈把第一个放入该栈的数据放在最底下，而把后续放入的数据放在已有数据的顶上。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向栈中输入数据的操作称为</a:t>
            </a:r>
            <a:r>
              <a:rPr lang="en-US" altLang="zh-CN" sz="2000" dirty="0"/>
              <a:t>"</a:t>
            </a:r>
            <a:r>
              <a:rPr lang="zh-CN" altLang="en-US" sz="2000" dirty="0"/>
              <a:t>压栈</a:t>
            </a:r>
            <a:r>
              <a:rPr lang="en-US" altLang="zh-CN" sz="2000" dirty="0"/>
              <a:t>"</a:t>
            </a:r>
            <a:r>
              <a:rPr lang="zh-CN" altLang="en-US" sz="2000" dirty="0"/>
              <a:t>，从栈中输出数据的操作称为</a:t>
            </a:r>
            <a:r>
              <a:rPr lang="en-US" altLang="zh-CN" sz="2000" dirty="0"/>
              <a:t>"</a:t>
            </a:r>
            <a:r>
              <a:rPr lang="zh-CN" altLang="en-US" sz="2000" dirty="0"/>
              <a:t>弹栈</a:t>
            </a:r>
            <a:r>
              <a:rPr lang="en-US" altLang="zh-CN" sz="2000" dirty="0"/>
              <a:t>"</a:t>
            </a:r>
            <a:r>
              <a:rPr lang="zh-CN" altLang="en-US" sz="2000" dirty="0"/>
              <a:t>。由于栈总是在顶端进行数据的输入输出操作，所以弹栈总是输出（删除）最后压入堆栈中的数据，这就是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</a:rPr>
              <a:t>后进先出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dirty="0"/>
              <a:t>的来历。</a:t>
            </a:r>
          </a:p>
          <a:p>
            <a:endParaRPr lang="zh-CN" altLang="en-US" sz="20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055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包中的</a:t>
            </a:r>
            <a:r>
              <a:rPr lang="en-US" altLang="zh-CN" sz="2000" dirty="0"/>
              <a:t>Stack</a:t>
            </a:r>
            <a:r>
              <a:rPr lang="zh-CN" altLang="en-US" sz="2000" dirty="0"/>
              <a:t>类创建一个堆栈对象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常用方法：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E push(E item)</a:t>
            </a:r>
            <a:r>
              <a:rPr lang="zh-CN" altLang="en-US" sz="2000" dirty="0"/>
              <a:t>：压栈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E pop()</a:t>
            </a:r>
            <a:r>
              <a:rPr lang="zh-CN" altLang="en-US" sz="2000" dirty="0"/>
              <a:t>：弹栈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empty()</a:t>
            </a:r>
            <a:r>
              <a:rPr lang="zh-CN" altLang="en-US" sz="2000" dirty="0"/>
              <a:t>：判断栈是否还有数据</a:t>
            </a:r>
          </a:p>
          <a:p>
            <a:pPr lvl="1"/>
            <a:r>
              <a:rPr lang="en-US" altLang="zh-CN" sz="2000" dirty="0"/>
              <a:t>public E peek()</a:t>
            </a:r>
            <a:r>
              <a:rPr lang="zh-CN" altLang="en-US" sz="2000" dirty="0"/>
              <a:t>：获取栈顶端的数据，</a:t>
            </a:r>
            <a:r>
              <a:rPr lang="zh-CN" altLang="en-US" sz="2000" b="1" dirty="0">
                <a:solidFill>
                  <a:srgbClr val="FF0000"/>
                </a:solidFill>
              </a:rPr>
              <a:t>但不删除该数据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search(Object data)</a:t>
            </a:r>
            <a:r>
              <a:rPr lang="zh-CN" altLang="en-US" sz="2000" dirty="0"/>
              <a:t>：获取数据在栈中的位置，最顶端的位置是１，向下依次增加，如果栈不含此数据，则返回</a:t>
            </a:r>
            <a:r>
              <a:rPr lang="en-US" altLang="zh-CN" sz="2000" dirty="0"/>
              <a:t>-1</a:t>
            </a:r>
            <a:endParaRPr lang="zh-CN" altLang="en-US" sz="2000" dirty="0"/>
          </a:p>
          <a:p>
            <a:pPr lvl="1"/>
            <a:endParaRPr lang="en-US" altLang="zh-CN" sz="16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04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栈是很灵活的数据结构，使用栈可以节省内存的开销。</a:t>
            </a:r>
            <a:endParaRPr lang="en-US" altLang="zh-CN" sz="2000" dirty="0"/>
          </a:p>
          <a:p>
            <a:r>
              <a:rPr lang="zh-CN" altLang="en-US" sz="2000" dirty="0"/>
              <a:t>比如，</a:t>
            </a:r>
            <a:r>
              <a:rPr lang="zh-CN" altLang="en-US" sz="2000" b="1" dirty="0">
                <a:solidFill>
                  <a:srgbClr val="FF0000"/>
                </a:solidFill>
              </a:rPr>
              <a:t>递归</a:t>
            </a:r>
            <a:r>
              <a:rPr lang="zh-CN" altLang="en-US" sz="2000" dirty="0"/>
              <a:t>是一种很消耗内存的算法，我们可以借助栈消除大部分递归，达到和递归算法同样的目的。</a:t>
            </a:r>
            <a:endParaRPr lang="en-US" altLang="zh-CN" sz="2000" dirty="0"/>
          </a:p>
          <a:p>
            <a:r>
              <a:rPr lang="zh-CN" altLang="en-US" sz="2000" dirty="0"/>
              <a:t>斐波那契整数序列（</a:t>
            </a:r>
            <a:r>
              <a:rPr lang="en-US" altLang="zh-CN" sz="2000" dirty="0"/>
              <a:t> Fibonacci sequence</a:t>
            </a:r>
            <a:r>
              <a:rPr lang="zh-CN" altLang="en-US" sz="2000" dirty="0"/>
              <a:t>）是我们熟悉的一个递归序列，它的第</a:t>
            </a:r>
            <a:r>
              <a:rPr lang="en-US" altLang="zh-CN" sz="2000" dirty="0"/>
              <a:t>n</a:t>
            </a:r>
            <a:r>
              <a:rPr lang="zh-CN" altLang="en-US" sz="2000" dirty="0"/>
              <a:t>项是前两项的和，第一项和第二项都是１。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301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15】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267744" y="1124744"/>
            <a:ext cx="5472608" cy="526297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Example7_15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  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Stack&lt;Integer&gt; stack=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Stack&lt;Integer&gt;();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Integer(1));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Integer(1));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k=1;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(k&lt;=5)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Integer F1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stack.pop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f1 = F1.intValue();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Integer F2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stack.pop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f2 = F2.intValue();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Integer temp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Integer(f1+f2);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temp.toString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());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(temp);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(F2);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k++;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221181"/>
            <a:ext cx="320799" cy="116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96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7.7 HashMap&lt;K,V&gt;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dirty="0" err="1">
                <a:solidFill>
                  <a:srgbClr val="FF0000"/>
                </a:solidFill>
              </a:rPr>
              <a:t>TreeMap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14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集合框架支持以下</a:t>
            </a:r>
            <a:r>
              <a:rPr lang="zh-CN" altLang="en-US" sz="2000" dirty="0">
                <a:solidFill>
                  <a:srgbClr val="FF0000"/>
                </a:solidFill>
              </a:rPr>
              <a:t>两种类型的容器：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：用于存储一个元素集合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映射</a:t>
            </a:r>
            <a:r>
              <a:rPr lang="zh-CN" altLang="en-US" sz="2000" dirty="0"/>
              <a:t>：用于存储键值（</a:t>
            </a:r>
            <a:r>
              <a:rPr lang="en-US" altLang="zh-CN" sz="2000" dirty="0"/>
              <a:t>key-value</a:t>
            </a:r>
            <a:r>
              <a:rPr lang="zh-CN" altLang="en-US" sz="2000" dirty="0"/>
              <a:t>）对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68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映射（</a:t>
            </a:r>
            <a:r>
              <a:rPr lang="en-US" altLang="zh-CN" sz="3200" dirty="0"/>
              <a:t>map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40160"/>
            <a:ext cx="8229600" cy="18288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映射（</a:t>
            </a:r>
            <a:r>
              <a:rPr lang="en-US" altLang="zh-CN" sz="2000" dirty="0"/>
              <a:t>map</a:t>
            </a:r>
            <a:r>
              <a:rPr lang="zh-CN" altLang="en-US" sz="2000" dirty="0"/>
              <a:t>）是存储“键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值对”（</a:t>
            </a:r>
            <a:r>
              <a:rPr lang="en-US" altLang="zh-CN" sz="2000" dirty="0"/>
              <a:t>key/value</a:t>
            </a:r>
            <a:r>
              <a:rPr lang="zh-CN" altLang="en-US" sz="2000" dirty="0"/>
              <a:t>）集合的容器对象。它提供了通过键快速获取、删除和更新键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值对的功能。</a:t>
            </a:r>
            <a:endParaRPr lang="en-US" altLang="zh-CN" sz="2000" dirty="0"/>
          </a:p>
          <a:p>
            <a:r>
              <a:rPr lang="zh-CN" altLang="en-US" sz="2000" dirty="0"/>
              <a:t>键很像下标。在</a:t>
            </a:r>
            <a:r>
              <a:rPr lang="en-US" altLang="zh-CN" sz="2000" dirty="0"/>
              <a:t>List</a:t>
            </a:r>
            <a:r>
              <a:rPr lang="zh-CN" altLang="en-US" sz="2000" dirty="0"/>
              <a:t>中，下标是整数；而在</a:t>
            </a:r>
            <a:r>
              <a:rPr lang="en-US" altLang="zh-CN" sz="2000" dirty="0"/>
              <a:t>map</a:t>
            </a:r>
            <a:r>
              <a:rPr lang="zh-CN" altLang="en-US" sz="2000" dirty="0"/>
              <a:t>中，键可以是任意类型的对象。</a:t>
            </a:r>
            <a:endParaRPr lang="en-US" altLang="zh-CN" sz="2000" dirty="0"/>
          </a:p>
          <a:p>
            <a:r>
              <a:rPr lang="zh-CN" altLang="en-US" sz="2000" dirty="0"/>
              <a:t>每个键对应一个值。键和它的对应值构成一个保存在映射中的条目。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A3E527-D764-0818-667E-51F7F6F1BF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3068960"/>
            <a:ext cx="7704857" cy="36794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B73632-334F-4ED0-BA4A-D5C0176F3CB4}"/>
              </a:ext>
            </a:extLst>
          </p:cNvPr>
          <p:cNvSpPr txBox="1"/>
          <p:nvPr/>
        </p:nvSpPr>
        <p:spPr>
          <a:xfrm>
            <a:off x="2267744" y="5350457"/>
            <a:ext cx="475258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key</a:t>
            </a:r>
            <a:endParaRPr lang="zh-CN" altLang="en-US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4F8FE1-2C7D-4759-0B86-5DB4D81EB173}"/>
              </a:ext>
            </a:extLst>
          </p:cNvPr>
          <p:cNvSpPr txBox="1"/>
          <p:nvPr/>
        </p:nvSpPr>
        <p:spPr>
          <a:xfrm>
            <a:off x="2892027" y="5355015"/>
            <a:ext cx="6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value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28388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映射（</a:t>
            </a:r>
            <a:r>
              <a:rPr lang="en-US" altLang="zh-CN" sz="3200" dirty="0"/>
              <a:t>map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883" y="1484784"/>
            <a:ext cx="8229600" cy="18288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有三种映射类型：</a:t>
            </a:r>
            <a:r>
              <a:rPr lang="en-US" altLang="zh-CN" sz="2000" dirty="0"/>
              <a:t>HashMap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LinkedHashMap</a:t>
            </a:r>
            <a:r>
              <a:rPr lang="zh-CN" altLang="en-US" sz="2000" dirty="0"/>
              <a:t>以及</a:t>
            </a:r>
            <a:r>
              <a:rPr lang="en-US" altLang="zh-CN" sz="2000" dirty="0" err="1"/>
              <a:t>TreeMap</a:t>
            </a:r>
            <a:endParaRPr lang="en-US" altLang="zh-CN" sz="2000" dirty="0"/>
          </a:p>
          <a:p>
            <a:r>
              <a:rPr lang="zh-CN" altLang="en-US" sz="2000" dirty="0"/>
              <a:t>这些映射的通用特性都在</a:t>
            </a:r>
            <a:r>
              <a:rPr lang="en-US" altLang="zh-CN" sz="2000" dirty="0"/>
              <a:t>Map</a:t>
            </a:r>
            <a:r>
              <a:rPr lang="zh-CN" altLang="en-US" sz="2000" dirty="0"/>
              <a:t>接口中定义。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0778AB-74D9-B1D2-2A52-259AB1357F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77427"/>
            <a:ext cx="9144000" cy="20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3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7.2 Calendar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27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也是一个很实用的类，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对象采用</a:t>
            </a:r>
            <a:r>
              <a:rPr lang="zh-CN" altLang="en-US" sz="2000" b="1" dirty="0">
                <a:solidFill>
                  <a:srgbClr val="FF0000"/>
                </a:solidFill>
              </a:rPr>
              <a:t>散列表</a:t>
            </a:r>
            <a:r>
              <a:rPr lang="zh-CN" altLang="en-US" sz="2000" dirty="0"/>
              <a:t>这种数据结构存储数据，习惯上称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对象为</a:t>
            </a:r>
            <a:r>
              <a:rPr lang="zh-CN" altLang="en-US" sz="2000" b="1" dirty="0">
                <a:solidFill>
                  <a:srgbClr val="FF0000"/>
                </a:solidFill>
              </a:rPr>
              <a:t>散列映射对象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散列映射用于存储键</a:t>
            </a:r>
            <a:r>
              <a:rPr lang="en-US" altLang="zh-CN" sz="2000" dirty="0"/>
              <a:t>/</a:t>
            </a:r>
            <a:r>
              <a:rPr lang="zh-CN" altLang="en-US" sz="2000" dirty="0"/>
              <a:t>值数据对，允许把任何数量的键</a:t>
            </a:r>
            <a:r>
              <a:rPr lang="en-US" altLang="zh-CN" sz="2000" dirty="0"/>
              <a:t>/</a:t>
            </a:r>
            <a:r>
              <a:rPr lang="zh-CN" altLang="en-US" sz="2000" dirty="0"/>
              <a:t>值数据对存储在一起。</a:t>
            </a:r>
            <a:endParaRPr lang="en-US" altLang="zh-CN" sz="2000" dirty="0"/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键（</a:t>
            </a:r>
            <a:r>
              <a:rPr lang="en-US" altLang="zh-CN" sz="2000" b="1" dirty="0">
                <a:solidFill>
                  <a:srgbClr val="FF0000"/>
                </a:solidFill>
              </a:rPr>
              <a:t>Key</a:t>
            </a:r>
            <a:r>
              <a:rPr lang="zh-CN" altLang="en-US" sz="2000" b="1" dirty="0">
                <a:solidFill>
                  <a:srgbClr val="FF0000"/>
                </a:solidFill>
              </a:rPr>
              <a:t>）不可以发生逻辑冲突</a:t>
            </a:r>
            <a:r>
              <a:rPr lang="zh-CN" altLang="en-US" sz="2000" dirty="0"/>
              <a:t>，即不要对两个数据项使用相同的键，如果出现两个数据项使用</a:t>
            </a:r>
            <a:r>
              <a:rPr lang="zh-CN" altLang="en-US" sz="2000" b="1" dirty="0">
                <a:solidFill>
                  <a:srgbClr val="FF0000"/>
                </a:solidFill>
              </a:rPr>
              <a:t>相同的键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那么，先前散列映射中的键</a:t>
            </a:r>
            <a:r>
              <a:rPr lang="en-US" altLang="zh-CN" sz="2000" b="1" dirty="0">
                <a:solidFill>
                  <a:srgbClr val="FF0000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值对将被替换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469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散列映射在它需要更多的存储空间时会</a:t>
            </a:r>
            <a:r>
              <a:rPr lang="zh-CN" altLang="en-US" sz="2000" b="1" dirty="0">
                <a:solidFill>
                  <a:srgbClr val="FF0000"/>
                </a:solidFill>
              </a:rPr>
              <a:t>自动增大容量</a:t>
            </a:r>
            <a:r>
              <a:rPr lang="zh-CN" altLang="en-US" sz="2000" dirty="0"/>
              <a:t>。 </a:t>
            </a:r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例如，如果散列映射的</a:t>
            </a:r>
            <a:r>
              <a:rPr lang="zh-CN" altLang="en-US" sz="2000" b="1" dirty="0">
                <a:solidFill>
                  <a:srgbClr val="FF0000"/>
                </a:solidFill>
              </a:rPr>
              <a:t>装载因子</a:t>
            </a:r>
            <a:r>
              <a:rPr lang="zh-CN" altLang="en-US" sz="2000" dirty="0"/>
              <a:t>是</a:t>
            </a:r>
            <a:r>
              <a:rPr lang="en-US" altLang="zh-CN" sz="2000" dirty="0"/>
              <a:t>0.75</a:t>
            </a:r>
            <a:r>
              <a:rPr lang="zh-CN" altLang="en-US" sz="2000" dirty="0"/>
              <a:t>，那么当散列映射的容量被使用了</a:t>
            </a:r>
            <a:r>
              <a:rPr lang="en-US" altLang="zh-CN" sz="2000" dirty="0"/>
              <a:t>75%</a:t>
            </a:r>
            <a:r>
              <a:rPr lang="zh-CN" altLang="en-US" sz="2000" dirty="0"/>
              <a:t>时，它就把容量增加到原始容量的２倍。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对于</a:t>
            </a:r>
            <a:r>
              <a:rPr lang="zh-CN" altLang="en-US" sz="2000" b="1" dirty="0">
                <a:solidFill>
                  <a:srgbClr val="7030A0"/>
                </a:solidFill>
              </a:rPr>
              <a:t>数组</a:t>
            </a:r>
            <a:r>
              <a:rPr lang="zh-CN" altLang="en-US" sz="2000" dirty="0"/>
              <a:t>和</a:t>
            </a:r>
            <a:r>
              <a:rPr lang="zh-CN" altLang="en-US" sz="2000" b="1" dirty="0">
                <a:solidFill>
                  <a:srgbClr val="7030A0"/>
                </a:solidFill>
              </a:rPr>
              <a:t>链表</a:t>
            </a:r>
            <a:r>
              <a:rPr lang="zh-CN" altLang="en-US" sz="2000" dirty="0"/>
              <a:t>这两种数据结构，如果要</a:t>
            </a:r>
            <a:r>
              <a:rPr lang="zh-CN" altLang="en-US" sz="2000" dirty="0">
                <a:solidFill>
                  <a:srgbClr val="FF0000"/>
                </a:solidFill>
              </a:rPr>
              <a:t>查找</a:t>
            </a:r>
            <a:r>
              <a:rPr lang="zh-CN" altLang="en-US" sz="2000" dirty="0"/>
              <a:t>它们存储的某个特定的元素却不知道它的位置，就需要从头开始访问元素直到找到匹配的为止；如果数据结构中包含很多的元素，就会浪费时间。</a:t>
            </a:r>
            <a:endParaRPr lang="en-US" altLang="zh-CN" sz="2000" dirty="0"/>
          </a:p>
          <a:p>
            <a:pPr lvl="1"/>
            <a:r>
              <a:rPr lang="zh-CN" altLang="en-US" sz="2000" dirty="0"/>
              <a:t>这时最好使用</a:t>
            </a:r>
            <a:r>
              <a:rPr lang="zh-CN" altLang="en-US" sz="2000" b="1" dirty="0">
                <a:solidFill>
                  <a:srgbClr val="FF0000"/>
                </a:solidFill>
              </a:rPr>
              <a:t>散列映射</a:t>
            </a:r>
            <a:r>
              <a:rPr lang="zh-CN" altLang="en-US" sz="2000" dirty="0"/>
              <a:t>来存储要查找的数据，使用散列映射可以</a:t>
            </a:r>
            <a:r>
              <a:rPr lang="zh-CN" altLang="en-US" sz="2000" b="1" dirty="0">
                <a:solidFill>
                  <a:srgbClr val="0000FF"/>
                </a:solidFill>
              </a:rPr>
              <a:t>减少检索的开销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369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1.HashMap&lt;K,V&gt;</a:t>
            </a:r>
            <a:r>
              <a:rPr lang="zh-CN" altLang="en-US" sz="2000" dirty="0"/>
              <a:t>对象</a:t>
            </a:r>
          </a:p>
          <a:p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泛型类创建的对象称作散列映射，例如</a:t>
            </a:r>
            <a:r>
              <a:rPr lang="en-US" altLang="zh-CN" sz="2000" dirty="0"/>
              <a:t>:</a:t>
            </a:r>
          </a:p>
          <a:p>
            <a:endParaRPr lang="en-US" altLang="zh-CN" sz="2000" dirty="0"/>
          </a:p>
          <a:p>
            <a:pPr lvl="1"/>
            <a:endParaRPr lang="en-US" altLang="zh-CN" sz="1600" dirty="0"/>
          </a:p>
          <a:p>
            <a:pPr lvl="1"/>
            <a:r>
              <a:rPr lang="zh-CN" altLang="en-US" sz="2000" dirty="0"/>
              <a:t>那么，</a:t>
            </a:r>
            <a:r>
              <a:rPr lang="en-US" altLang="zh-CN" sz="2000" dirty="0" err="1"/>
              <a:t>hashtable</a:t>
            </a:r>
            <a:r>
              <a:rPr lang="zh-CN" altLang="en-US" sz="2000" dirty="0"/>
              <a:t>就可以存储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对数据，其中的键必须是一个</a:t>
            </a:r>
            <a:r>
              <a:rPr lang="en-US" altLang="zh-CN" sz="2000" dirty="0"/>
              <a:t>String</a:t>
            </a:r>
            <a:r>
              <a:rPr lang="zh-CN" altLang="en-US" sz="2000" dirty="0"/>
              <a:t>对象，键对应的值必须是</a:t>
            </a:r>
            <a:r>
              <a:rPr lang="en-US" altLang="zh-CN" sz="2000" dirty="0"/>
              <a:t>Student</a:t>
            </a:r>
            <a:r>
              <a:rPr lang="zh-CN" altLang="en-US" sz="2000" dirty="0"/>
              <a:t>对象。</a:t>
            </a:r>
            <a:r>
              <a:rPr lang="en-US" altLang="zh-CN" sz="2000" dirty="0" err="1"/>
              <a:t>hashtable</a:t>
            </a:r>
            <a:r>
              <a:rPr lang="zh-CN" altLang="en-US" sz="2000" dirty="0"/>
              <a:t>可以调用</a:t>
            </a:r>
            <a:r>
              <a:rPr lang="en-US" altLang="zh-CN" sz="2000" dirty="0"/>
              <a:t>public V put(K key, V value)</a:t>
            </a:r>
            <a:r>
              <a:rPr lang="zh-CN" altLang="en-US" sz="2000" dirty="0"/>
              <a:t>将键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值对数据存放到散列映射中，该方法同时返回键所对应的值。</a:t>
            </a:r>
          </a:p>
        </p:txBody>
      </p:sp>
      <p:sp>
        <p:nvSpPr>
          <p:cNvPr id="4" name="矩形 3"/>
          <p:cNvSpPr/>
          <p:nvPr/>
        </p:nvSpPr>
        <p:spPr>
          <a:xfrm>
            <a:off x="971600" y="2564904"/>
            <a:ext cx="727280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HashMap&lt;String, Student&gt;  </a:t>
            </a:r>
            <a:r>
              <a:rPr lang="en-US" altLang="zh-CN" dirty="0" err="1"/>
              <a:t>hashtable</a:t>
            </a:r>
            <a:r>
              <a:rPr lang="en-US" altLang="zh-CN" dirty="0"/>
              <a:t> = new HashMap&lt;String, Student&gt;();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483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常用方法</a:t>
            </a:r>
          </a:p>
          <a:p>
            <a:pPr lvl="1"/>
            <a:r>
              <a:rPr lang="en-US" altLang="zh-CN" sz="2000" dirty="0"/>
              <a:t>public void clear()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清空</a:t>
            </a:r>
            <a:r>
              <a:rPr lang="zh-CN" altLang="en-US" sz="2000" dirty="0"/>
              <a:t>散列映射。</a:t>
            </a:r>
          </a:p>
          <a:p>
            <a:pPr lvl="1"/>
            <a:r>
              <a:rPr lang="en-US" altLang="zh-CN" sz="2000" dirty="0"/>
              <a:t>public Object clone()</a:t>
            </a:r>
            <a:r>
              <a:rPr lang="zh-CN" altLang="en-US" sz="2000" dirty="0"/>
              <a:t>：返回当前散列映射的一个</a:t>
            </a:r>
            <a:r>
              <a:rPr lang="zh-CN" altLang="en-US" sz="2000" b="1" dirty="0">
                <a:solidFill>
                  <a:srgbClr val="FF0000"/>
                </a:solidFill>
              </a:rPr>
              <a:t>克隆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containsKey</a:t>
            </a:r>
            <a:r>
              <a:rPr lang="en-US" altLang="zh-CN" sz="2000" dirty="0"/>
              <a:t>(Object key)</a:t>
            </a:r>
            <a:r>
              <a:rPr lang="zh-CN" altLang="en-US" sz="2000" dirty="0"/>
              <a:t>：如果散列映射有键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</a:t>
            </a:r>
            <a:r>
              <a:rPr lang="zh-CN" altLang="en-US" sz="2000" b="1" dirty="0">
                <a:solidFill>
                  <a:srgbClr val="FF0000"/>
                </a:solidFill>
              </a:rPr>
              <a:t>使用了</a:t>
            </a:r>
            <a:r>
              <a:rPr lang="zh-CN" altLang="en-US" sz="2000" dirty="0"/>
              <a:t>参数指定的键，方法返回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containsValue</a:t>
            </a:r>
            <a:r>
              <a:rPr lang="en-US" altLang="zh-CN" sz="2000" dirty="0"/>
              <a:t>(Object value)</a:t>
            </a:r>
            <a:r>
              <a:rPr lang="zh-CN" altLang="en-US" sz="2000" dirty="0"/>
              <a:t>：如果散列映射有键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值对的值是参数指定的</a:t>
            </a:r>
            <a:r>
              <a:rPr lang="zh-CN" altLang="en-US" sz="2000" b="1" dirty="0">
                <a:solidFill>
                  <a:srgbClr val="FF0000"/>
                </a:solidFill>
              </a:rPr>
              <a:t>值</a:t>
            </a:r>
            <a:r>
              <a:rPr lang="zh-CN" altLang="en-US" sz="2000" dirty="0"/>
              <a:t>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V get(Object key)</a:t>
            </a:r>
            <a:r>
              <a:rPr lang="zh-CN" altLang="en-US" sz="2000" dirty="0"/>
              <a:t>：返回散列映射中使用</a:t>
            </a:r>
            <a:r>
              <a:rPr lang="en-US" altLang="zh-CN" sz="2000" dirty="0"/>
              <a:t>key</a:t>
            </a:r>
            <a:r>
              <a:rPr lang="zh-CN" altLang="en-US" sz="2000" dirty="0"/>
              <a:t>做键的键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值对中的值。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isEmpty</a:t>
            </a:r>
            <a:r>
              <a:rPr lang="en-US" altLang="zh-CN" sz="2000" dirty="0"/>
              <a:t>()</a:t>
            </a:r>
            <a:r>
              <a:rPr lang="zh-CN" altLang="en-US" sz="2000" dirty="0"/>
              <a:t>：如果散列映射不含任何键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V remove(Object key)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散列映射中键为参数指定的键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值对，并返回键对应的值。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：返回散列映射的</a:t>
            </a:r>
            <a:r>
              <a:rPr lang="zh-CN" altLang="en-US" sz="2000" b="1" dirty="0">
                <a:solidFill>
                  <a:srgbClr val="FF0000"/>
                </a:solidFill>
              </a:rPr>
              <a:t>大小</a:t>
            </a:r>
            <a:r>
              <a:rPr lang="zh-CN" altLang="en-US" sz="2000" dirty="0"/>
              <a:t>，即键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值对的数目。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43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遍历散列映射</a:t>
            </a:r>
          </a:p>
          <a:p>
            <a:r>
              <a:rPr lang="zh-CN" altLang="en-US" sz="2000" dirty="0"/>
              <a:t>如果想获得散列映射中所有键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值对中的</a:t>
            </a:r>
            <a:r>
              <a:rPr lang="zh-CN" altLang="en-US" sz="2000" b="1" dirty="0">
                <a:solidFill>
                  <a:srgbClr val="FF0000"/>
                </a:solidFill>
              </a:rPr>
              <a:t>值</a:t>
            </a:r>
            <a:r>
              <a:rPr lang="zh-CN" altLang="en-US" sz="2000" dirty="0"/>
              <a:t>，首先使用</a:t>
            </a:r>
          </a:p>
          <a:p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该方法返回一个</a:t>
            </a:r>
            <a:r>
              <a:rPr lang="zh-CN" altLang="en-US" sz="2000" b="1" dirty="0">
                <a:solidFill>
                  <a:srgbClr val="FF0000"/>
                </a:solidFill>
              </a:rPr>
              <a:t>实现</a:t>
            </a:r>
            <a:r>
              <a:rPr lang="en-US" altLang="zh-CN" sz="2000" b="1" dirty="0">
                <a:solidFill>
                  <a:srgbClr val="FF0000"/>
                </a:solidFill>
              </a:rPr>
              <a:t>Collection&lt;V&gt;</a:t>
            </a:r>
            <a:r>
              <a:rPr lang="zh-CN" altLang="en-US" sz="2000" b="1" dirty="0">
                <a:solidFill>
                  <a:srgbClr val="FF0000"/>
                </a:solidFill>
              </a:rPr>
              <a:t>接口的类</a:t>
            </a:r>
            <a:r>
              <a:rPr lang="zh-CN" altLang="en-US" sz="2000" dirty="0"/>
              <a:t>创建的对象的引用，并要求将该对象的引用返回到</a:t>
            </a:r>
            <a:r>
              <a:rPr lang="en-US" altLang="zh-CN" sz="2000" dirty="0"/>
              <a:t>Collection&lt;V&gt;</a:t>
            </a:r>
            <a:r>
              <a:rPr lang="zh-CN" altLang="en-US" sz="2000" dirty="0"/>
              <a:t>接口变量中。</a:t>
            </a:r>
            <a:endParaRPr lang="en-US" altLang="zh-CN" sz="2000" dirty="0"/>
          </a:p>
          <a:p>
            <a:pPr lvl="1"/>
            <a:r>
              <a:rPr lang="en-US" altLang="zh-CN" sz="2000" dirty="0"/>
              <a:t>values()</a:t>
            </a:r>
            <a:r>
              <a:rPr lang="zh-CN" altLang="en-US" sz="2000" dirty="0"/>
              <a:t>方法返回的对象中存储了散列映射中所有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对中的</a:t>
            </a:r>
            <a:r>
              <a:rPr lang="en-US" altLang="zh-CN" sz="2000" dirty="0">
                <a:solidFill>
                  <a:srgbClr val="FF0000"/>
                </a:solidFill>
              </a:rPr>
              <a:t>"</a:t>
            </a:r>
            <a:r>
              <a:rPr lang="zh-CN" altLang="en-US" sz="2000" dirty="0">
                <a:solidFill>
                  <a:srgbClr val="FF0000"/>
                </a:solidFill>
              </a:rPr>
              <a:t>值</a:t>
            </a:r>
            <a:r>
              <a:rPr lang="en-US" altLang="zh-CN" sz="2000" dirty="0">
                <a:solidFill>
                  <a:srgbClr val="FF0000"/>
                </a:solidFill>
              </a:rPr>
              <a:t>"</a:t>
            </a:r>
            <a:r>
              <a:rPr lang="zh-CN" altLang="en-US" sz="2000" dirty="0"/>
              <a:t>，这样接口变量就可以调用类实现的方法，比如获取</a:t>
            </a:r>
            <a:r>
              <a:rPr lang="en-US" altLang="zh-CN" sz="2000" dirty="0"/>
              <a:t>Iterator</a:t>
            </a:r>
            <a:r>
              <a:rPr lang="zh-CN" altLang="en-US" sz="2000" dirty="0"/>
              <a:t>对象，然后输出所有的值。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见例子</a:t>
            </a:r>
            <a:r>
              <a:rPr lang="en-US" altLang="zh-CN" sz="2000" dirty="0"/>
              <a:t>12</a:t>
            </a:r>
            <a:r>
              <a:rPr lang="zh-CN" altLang="en-US" sz="2000" dirty="0"/>
              <a:t>（下一页）</a:t>
            </a:r>
          </a:p>
        </p:txBody>
      </p:sp>
      <p:sp>
        <p:nvSpPr>
          <p:cNvPr id="4" name="矩形 3"/>
          <p:cNvSpPr/>
          <p:nvPr/>
        </p:nvSpPr>
        <p:spPr>
          <a:xfrm>
            <a:off x="1115616" y="2564904"/>
            <a:ext cx="295232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Collection&lt;V&gt; values()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91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12】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971600" y="1988840"/>
            <a:ext cx="7128792" cy="418576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endParaRPr lang="en-US" sz="1400" dirty="0">
              <a:latin typeface="Consolas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Example7_12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HashMap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&lt;String, Integer&gt; map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HashMap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&lt;String, Integer&gt;();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"a"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, 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, 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Collection&lt;Integer&gt; collection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map.values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Iterator&lt;Integer&gt;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collection.iterator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   Integer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temp.toString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488046"/>
            <a:ext cx="282699" cy="68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25827" y="3789040"/>
            <a:ext cx="590389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339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4.HashMap&lt;K,V&gt;</a:t>
            </a:r>
            <a:r>
              <a:rPr lang="zh-CN" altLang="en-US" sz="2000" dirty="0"/>
              <a:t>泛型类实现的接口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泛型类实现了泛型接口</a:t>
            </a:r>
            <a:r>
              <a:rPr lang="en-US" altLang="zh-CN" sz="2000" dirty="0"/>
              <a:t>Map&lt;K,V&gt;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类中的绝大部分方法都是</a:t>
            </a:r>
            <a:r>
              <a:rPr lang="en-US" altLang="zh-CN" sz="2000" dirty="0"/>
              <a:t>Map&lt;K,V&gt;</a:t>
            </a:r>
            <a:r>
              <a:rPr lang="zh-CN" altLang="en-US" sz="2000" dirty="0"/>
              <a:t>接口方法的实现。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编程时，可以使用</a:t>
            </a:r>
            <a:r>
              <a:rPr lang="zh-CN" altLang="en-US" sz="2000" b="1" dirty="0">
                <a:solidFill>
                  <a:srgbClr val="FF0000"/>
                </a:solidFill>
              </a:rPr>
              <a:t>接口回调技术</a:t>
            </a:r>
            <a:r>
              <a:rPr lang="zh-CN" altLang="en-US" sz="2000" dirty="0"/>
              <a:t>，即把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对象的引用赋值给</a:t>
            </a:r>
            <a:r>
              <a:rPr lang="en-US" altLang="zh-CN" sz="2000" dirty="0"/>
              <a:t>Map&lt;K,V&gt;</a:t>
            </a:r>
            <a:r>
              <a:rPr lang="zh-CN" altLang="en-US" sz="2000" dirty="0"/>
              <a:t>接口变量，那么接口就可以调用类实现的接口方法。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202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HashMap</a:t>
            </a:r>
            <a:r>
              <a:rPr lang="zh-CN" altLang="en-US" sz="2000" dirty="0"/>
              <a:t>中的条目顺序是随机的。</a:t>
            </a:r>
            <a:r>
              <a:rPr lang="en-US" altLang="zh-CN" sz="2000" dirty="0" err="1">
                <a:solidFill>
                  <a:srgbClr val="FF0000"/>
                </a:solidFill>
              </a:rPr>
              <a:t>LinkedHashMap</a:t>
            </a:r>
            <a:r>
              <a:rPr lang="zh-CN" altLang="en-US" sz="2000" dirty="0"/>
              <a:t>中的条目可按照元素最后一次被访问的时间从早到晚排序。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548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7.7 HashMap&lt;K,V&gt;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b="1" dirty="0" err="1">
                <a:solidFill>
                  <a:srgbClr val="FF0000"/>
                </a:solidFill>
              </a:rPr>
              <a:t>TreeMap</a:t>
            </a:r>
            <a:r>
              <a:rPr lang="en-US" altLang="zh-CN" sz="2000" b="1" dirty="0">
                <a:solidFill>
                  <a:srgbClr val="FF0000"/>
                </a:solidFill>
              </a:rPr>
              <a:t>&lt;K,V&gt;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13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TreeMap</a:t>
            </a:r>
            <a:r>
              <a:rPr lang="zh-CN" altLang="en-US" sz="2000" dirty="0"/>
              <a:t>类实现了</a:t>
            </a:r>
            <a:r>
              <a:rPr lang="en-US" altLang="zh-CN" sz="2000" dirty="0"/>
              <a:t>Map</a:t>
            </a:r>
            <a:r>
              <a:rPr lang="zh-CN" altLang="en-US" sz="2000" dirty="0"/>
              <a:t>接口。</a:t>
            </a:r>
            <a:r>
              <a:rPr lang="en-US" altLang="zh-CN" sz="2000" dirty="0" err="1"/>
              <a:t>TreeMap</a:t>
            </a:r>
            <a:r>
              <a:rPr lang="zh-CN" altLang="en-US" sz="2000" dirty="0"/>
              <a:t>提供了按排序顺序存储</a:t>
            </a:r>
            <a:r>
              <a:rPr lang="en-US" altLang="zh-CN" sz="2000" dirty="0"/>
              <a:t>"</a:t>
            </a:r>
            <a:r>
              <a:rPr lang="zh-CN" altLang="en-US" sz="2000" dirty="0"/>
              <a:t>关键字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对的有效手段。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应该注意的是，不像散列映射（</a:t>
            </a:r>
            <a:r>
              <a:rPr lang="en-US" altLang="zh-CN" sz="2000" dirty="0" err="1"/>
              <a:t>HashMap</a:t>
            </a:r>
            <a:r>
              <a:rPr lang="zh-CN" altLang="en-US" sz="2000" dirty="0"/>
              <a:t>），树映射（</a:t>
            </a:r>
            <a:r>
              <a:rPr lang="en-US" altLang="zh-CN" sz="2000" dirty="0" err="1"/>
              <a:t>TreeMap</a:t>
            </a:r>
            <a:r>
              <a:rPr lang="zh-CN" altLang="en-US" sz="2000" dirty="0"/>
              <a:t>）保证它的元素按照</a:t>
            </a:r>
            <a:r>
              <a:rPr lang="zh-CN" altLang="en-US" sz="2000" b="1" dirty="0"/>
              <a:t>关键字</a:t>
            </a:r>
            <a:r>
              <a:rPr lang="zh-CN" altLang="en-US" sz="2000" b="1" dirty="0">
                <a:solidFill>
                  <a:srgbClr val="FF0000"/>
                </a:solidFill>
              </a:rPr>
              <a:t>升序排列</a:t>
            </a:r>
            <a:r>
              <a:rPr lang="zh-CN" altLang="en-US" sz="2000" dirty="0"/>
              <a:t>。下面是</a:t>
            </a:r>
            <a:r>
              <a:rPr lang="en-US" altLang="zh-CN" sz="2000" dirty="0" err="1"/>
              <a:t>TreeMap</a:t>
            </a:r>
            <a:r>
              <a:rPr lang="zh-CN" altLang="en-US" sz="2000" dirty="0"/>
              <a:t>构造方法：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第一种形式构造的树映射，</a:t>
            </a:r>
            <a:r>
              <a:rPr lang="zh-CN" altLang="en-US" sz="2000" b="1" dirty="0">
                <a:solidFill>
                  <a:srgbClr val="FF0000"/>
                </a:solidFill>
              </a:rPr>
              <a:t>按关键字的大小</a:t>
            </a:r>
            <a:r>
              <a:rPr lang="zh-CN" altLang="en-US" sz="2000" dirty="0"/>
              <a:t>顺序来排序树映射中的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对，键的大小顺序是按其</a:t>
            </a:r>
            <a:r>
              <a:rPr lang="zh-CN" altLang="en-US" sz="2000" b="1" dirty="0">
                <a:solidFill>
                  <a:srgbClr val="FF0000"/>
                </a:solidFill>
              </a:rPr>
              <a:t>字符串表示的字典顺序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第二种形式构造的树映射，键的大小顺序</a:t>
            </a:r>
            <a:r>
              <a:rPr lang="zh-CN" altLang="en-US" sz="2000" b="1" dirty="0">
                <a:solidFill>
                  <a:srgbClr val="FF0000"/>
                </a:solidFill>
              </a:rPr>
              <a:t>按</a:t>
            </a:r>
            <a:r>
              <a:rPr lang="en-US" altLang="zh-CN" sz="2000" b="1" dirty="0">
                <a:solidFill>
                  <a:srgbClr val="FF0000"/>
                </a:solidFill>
              </a:rPr>
              <a:t>comp</a:t>
            </a:r>
            <a:r>
              <a:rPr lang="zh-CN" altLang="en-US" sz="2000" b="1" dirty="0">
                <a:solidFill>
                  <a:srgbClr val="FF0000"/>
                </a:solidFill>
              </a:rPr>
              <a:t>接口规定的大小顺序</a:t>
            </a:r>
            <a:r>
              <a:rPr lang="zh-CN" altLang="en-US" sz="2000" dirty="0"/>
              <a:t>来排序树映射中的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对。</a:t>
            </a:r>
            <a:endParaRPr lang="en-US" altLang="zh-CN" sz="2000" dirty="0"/>
          </a:p>
          <a:p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912292" y="3403600"/>
            <a:ext cx="482453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&lt;K,V&gt;()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&lt;K,V&gt;(Comparator&lt;K&gt; comp)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Calendar</a:t>
            </a:r>
            <a:r>
              <a:rPr lang="zh-CN" altLang="en-US" sz="2000" dirty="0"/>
              <a:t>类在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包中。</a:t>
            </a:r>
            <a:endParaRPr lang="en-US" altLang="zh-CN" sz="2000" dirty="0"/>
          </a:p>
          <a:p>
            <a:r>
              <a:rPr lang="zh-CN" altLang="en-US" sz="2000" dirty="0"/>
              <a:t>使用</a:t>
            </a:r>
            <a:r>
              <a:rPr lang="en-US" altLang="zh-CN" sz="2000" dirty="0"/>
              <a:t>Calendar</a:t>
            </a:r>
            <a:r>
              <a:rPr lang="zh-CN" altLang="en-US" sz="2000" dirty="0"/>
              <a:t>类的</a:t>
            </a:r>
            <a:r>
              <a:rPr lang="en-US" altLang="zh-CN" sz="2000" dirty="0"/>
              <a:t>static</a:t>
            </a:r>
            <a:r>
              <a:rPr lang="zh-CN" altLang="en-US" sz="2000" dirty="0"/>
              <a:t>方法</a:t>
            </a:r>
            <a:r>
              <a:rPr lang="en-US" altLang="zh-CN" sz="2000" dirty="0" err="1"/>
              <a:t>getInstance</a:t>
            </a:r>
            <a:r>
              <a:rPr lang="en-US" altLang="zh-CN" sz="2000" dirty="0"/>
              <a:t>()</a:t>
            </a:r>
            <a:r>
              <a:rPr lang="zh-CN" altLang="en-US" sz="2000" dirty="0"/>
              <a:t>可以初始化一个日历对象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然后，</a:t>
            </a:r>
            <a:r>
              <a:rPr lang="en-US" altLang="zh-CN" sz="2000" dirty="0"/>
              <a:t>calendar</a:t>
            </a:r>
            <a:r>
              <a:rPr lang="zh-CN" altLang="en-US" sz="2000" dirty="0"/>
              <a:t>对象可以调用方法：</a:t>
            </a:r>
          </a:p>
          <a:p>
            <a:pPr lvl="1"/>
            <a:r>
              <a:rPr lang="en-US" altLang="zh-CN" sz="2000" dirty="0"/>
              <a:t>public final void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date)</a:t>
            </a:r>
          </a:p>
          <a:p>
            <a:pPr lvl="1"/>
            <a:r>
              <a:rPr lang="en-US" altLang="zh-CN" sz="2000" dirty="0"/>
              <a:t>public final void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date,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hour,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minute)</a:t>
            </a:r>
          </a:p>
          <a:p>
            <a:pPr lvl="1"/>
            <a:r>
              <a:rPr lang="en-US" altLang="zh-CN" sz="2000" dirty="0"/>
              <a:t>public final void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date,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hour,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minute,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second)</a:t>
            </a:r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将日历</a:t>
            </a:r>
            <a:r>
              <a:rPr lang="zh-CN" altLang="en-US" sz="2000" b="1" dirty="0">
                <a:solidFill>
                  <a:srgbClr val="FF0000"/>
                </a:solidFill>
              </a:rPr>
              <a:t>翻到</a:t>
            </a:r>
            <a:r>
              <a:rPr lang="zh-CN" altLang="en-US" sz="2000" dirty="0"/>
              <a:t>任何一个时间，当参数</a:t>
            </a:r>
            <a:r>
              <a:rPr lang="en-US" altLang="zh-CN" sz="2000" dirty="0"/>
              <a:t>year</a:t>
            </a:r>
            <a:r>
              <a:rPr lang="zh-CN" altLang="en-US" sz="2000" dirty="0"/>
              <a:t>取负数时表示公元前。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153716" y="2449696"/>
            <a:ext cx="5616624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Calendar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Calendar.getInstance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06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/>
          </a:p>
          <a:p>
            <a:r>
              <a:rPr lang="en-US" altLang="zh-CN" sz="2000" dirty="0" err="1"/>
              <a:t>TreeMap</a:t>
            </a:r>
            <a:r>
              <a:rPr lang="zh-CN" altLang="en-US" sz="2000" dirty="0"/>
              <a:t>类的常用方法与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类相似。</a:t>
            </a:r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1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5" name="矩形 3"/>
          <p:cNvSpPr/>
          <p:nvPr/>
        </p:nvSpPr>
        <p:spPr>
          <a:xfrm>
            <a:off x="107504" y="2709495"/>
            <a:ext cx="5616624" cy="403187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Comparable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=0;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number)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=number;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)o;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if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==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    return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1;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else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    return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4608004" y="104433"/>
            <a:ext cx="4428492" cy="310854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Student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height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Student(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w,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h, String name)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=w;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=h;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=name;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3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95536" y="2060848"/>
            <a:ext cx="8064896" cy="452431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Example7_14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Student s1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Student(65,177,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"Zhang"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), s2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Student(85,168,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"Li"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MyKey,Student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MyKey,Student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&gt;();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treemap.put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(s1.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),s1);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treemap.put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(s2.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),s2);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Collection&lt;Student&gt; collection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treemap.values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Iterator&lt;Student&gt;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collection.iterator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 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    Student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"%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s,%d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(kg)\n"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te.</a:t>
            </a:r>
            <a:r>
              <a:rPr lang="en-US" sz="1600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,te.</a:t>
            </a:r>
            <a:r>
              <a:rPr lang="en-US" sz="1600" i="1" dirty="0" err="1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086234"/>
            <a:ext cx="1211684" cy="49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703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7.5 </a:t>
            </a:r>
            <a:r>
              <a:rPr lang="en-US" altLang="zh-CN" sz="2000" dirty="0" err="1">
                <a:solidFill>
                  <a:srgbClr val="FF0000"/>
                </a:solidFill>
              </a:rPr>
              <a:t>ArrayList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LinkedList&lt;E&gt;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7.7 HashMap&lt;K,V&gt;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dirty="0" err="1">
                <a:solidFill>
                  <a:srgbClr val="FF0000"/>
                </a:solidFill>
              </a:rPr>
              <a:t>TreeMap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66848C9-879A-B186-74AC-55E75CB546A7}"/>
              </a:ext>
            </a:extLst>
          </p:cNvPr>
          <p:cNvSpPr/>
          <p:nvPr/>
        </p:nvSpPr>
        <p:spPr>
          <a:xfrm>
            <a:off x="5023181" y="3140968"/>
            <a:ext cx="216024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C86F9-DB5D-8080-9721-8F0865EB31F6}"/>
              </a:ext>
            </a:extLst>
          </p:cNvPr>
          <p:cNvSpPr txBox="1"/>
          <p:nvPr/>
        </p:nvSpPr>
        <p:spPr>
          <a:xfrm>
            <a:off x="5239205" y="4005064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简要小节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Queue</a:t>
            </a:r>
          </a:p>
          <a:p>
            <a:pPr lvl="1"/>
            <a:r>
              <a:rPr lang="en-US" altLang="zh-CN" sz="1800" dirty="0"/>
              <a:t>Stack</a:t>
            </a:r>
          </a:p>
          <a:p>
            <a:r>
              <a:rPr lang="en-US" altLang="zh-CN" sz="2000" dirty="0"/>
              <a:t>List</a:t>
            </a:r>
          </a:p>
          <a:p>
            <a:pPr lvl="1"/>
            <a:r>
              <a:rPr lang="en-US" altLang="zh-CN" sz="1800" dirty="0" err="1"/>
              <a:t>ArrayList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LinkedList</a:t>
            </a:r>
            <a:endParaRPr lang="en-US" altLang="zh-CN" sz="1800" dirty="0"/>
          </a:p>
          <a:p>
            <a:r>
              <a:rPr lang="en-US" altLang="zh-CN" sz="2000" dirty="0"/>
              <a:t>Set</a:t>
            </a:r>
          </a:p>
          <a:p>
            <a:pPr lvl="1"/>
            <a:r>
              <a:rPr lang="en-US" altLang="zh-CN" sz="1800" dirty="0" err="1"/>
              <a:t>HashSet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LinkedHashSet</a:t>
            </a:r>
            <a:r>
              <a:rPr lang="en-US" altLang="zh-CN" sz="1800" dirty="0"/>
              <a:t> </a:t>
            </a:r>
            <a:r>
              <a:rPr lang="zh-CN" altLang="en-US" sz="1800" dirty="0"/>
              <a:t>根据</a:t>
            </a:r>
            <a:r>
              <a:rPr lang="en-US" altLang="zh-CN" sz="1800" dirty="0"/>
              <a:t>insertion order</a:t>
            </a:r>
          </a:p>
          <a:p>
            <a:pPr lvl="1"/>
            <a:r>
              <a:rPr lang="en-US" altLang="zh-CN" sz="1800" dirty="0" err="1"/>
              <a:t>TreeSet</a:t>
            </a:r>
            <a:r>
              <a:rPr lang="en-US" altLang="zh-CN" sz="1800" dirty="0"/>
              <a:t> </a:t>
            </a:r>
            <a:r>
              <a:rPr lang="zh-CN" altLang="en-US" sz="1800" dirty="0"/>
              <a:t>排序的</a:t>
            </a:r>
            <a:r>
              <a:rPr lang="en-US" altLang="zh-CN" sz="1800" dirty="0"/>
              <a:t>Set</a:t>
            </a:r>
          </a:p>
          <a:p>
            <a:r>
              <a:rPr lang="en-US" altLang="zh-CN" sz="2000" dirty="0"/>
              <a:t>Map</a:t>
            </a:r>
          </a:p>
          <a:p>
            <a:pPr lvl="1"/>
            <a:r>
              <a:rPr lang="en-US" altLang="zh-CN" sz="1800" dirty="0" err="1"/>
              <a:t>HashMap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LinkedHashMap</a:t>
            </a:r>
            <a:r>
              <a:rPr lang="en-US" altLang="zh-CN" sz="1800" dirty="0"/>
              <a:t> </a:t>
            </a:r>
            <a:r>
              <a:rPr lang="zh-CN" altLang="en-US" sz="1800" dirty="0"/>
              <a:t>根据</a:t>
            </a:r>
            <a:r>
              <a:rPr lang="en-US" altLang="zh-CN" sz="1800" dirty="0"/>
              <a:t>insertion order</a:t>
            </a:r>
          </a:p>
          <a:p>
            <a:pPr lvl="1"/>
            <a:r>
              <a:rPr lang="en-US" altLang="zh-CN" sz="1800" dirty="0" err="1"/>
              <a:t>TreeMap</a:t>
            </a:r>
            <a:r>
              <a:rPr lang="en-US" altLang="zh-CN" sz="1800" dirty="0"/>
              <a:t> </a:t>
            </a:r>
            <a:r>
              <a:rPr lang="zh-CN" altLang="en-US" sz="1800" dirty="0"/>
              <a:t>排序的</a:t>
            </a:r>
            <a:r>
              <a:rPr lang="en-US" altLang="zh-CN" sz="1800" dirty="0"/>
              <a:t>Map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1</a:t>
            </a:r>
            <a:r>
              <a:rPr lang="zh-CN" altLang="zh-CN" sz="1800" kern="100" dirty="0">
                <a:latin typeface="Times New Roman"/>
              </a:rPr>
              <a:t>、关于集合框架中使用泛型的描述，错误的是（ ）。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A. </a:t>
            </a:r>
            <a:r>
              <a:rPr lang="zh-CN" altLang="zh-CN" sz="1800" kern="100" dirty="0">
                <a:latin typeface="Times New Roman"/>
              </a:rPr>
              <a:t>泛型允许我们为集合提供一个可以容纳的对象类型，如果添加了其他类型的元素，在编译时会报错。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B. </a:t>
            </a:r>
            <a:r>
              <a:rPr lang="zh-CN" altLang="zh-CN" sz="1800" kern="100" dirty="0">
                <a:latin typeface="Times New Roman"/>
              </a:rPr>
              <a:t>泛型使得代码更加整洁，不需要使用显式转换。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C. </a:t>
            </a:r>
            <a:r>
              <a:rPr lang="zh-CN" altLang="zh-CN" sz="1800" kern="100" dirty="0">
                <a:latin typeface="Times New Roman"/>
              </a:rPr>
              <a:t>在</a:t>
            </a:r>
            <a:r>
              <a:rPr lang="en-US" altLang="zh-CN" sz="1800" kern="100" dirty="0">
                <a:latin typeface="Times New Roman"/>
              </a:rPr>
              <a:t>Java</a:t>
            </a:r>
            <a:r>
              <a:rPr lang="zh-CN" altLang="zh-CN" sz="1800" kern="100" dirty="0">
                <a:latin typeface="Times New Roman"/>
              </a:rPr>
              <a:t>语言的集合接口和实现中大量使用泛型。</a:t>
            </a:r>
            <a:endParaRPr lang="zh-CN" altLang="zh-CN" sz="1400" kern="100" dirty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>
                <a:latin typeface="宋体"/>
              </a:rPr>
              <a:t>	D. </a:t>
            </a:r>
            <a:r>
              <a:rPr lang="zh-CN" altLang="zh-CN" sz="1800" kern="100" dirty="0">
                <a:latin typeface="Times New Roman"/>
              </a:rPr>
              <a:t>泛型对程序运行的效率会有一些影响，因为需要进行类型检查。</a:t>
            </a:r>
            <a:endParaRPr lang="zh-CN" altLang="zh-CN" sz="1400" kern="100" dirty="0">
              <a:latin typeface="Times New Roman"/>
            </a:endParaRPr>
          </a:p>
          <a:p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1800" dirty="0"/>
              <a:t>2</a:t>
            </a:r>
            <a:r>
              <a:rPr lang="zh-CN" altLang="zh-CN" sz="1800" dirty="0"/>
              <a:t>、下述关于常用泛型类，错误的是（</a:t>
            </a:r>
            <a:r>
              <a:rPr lang="en-US" altLang="zh-CN" sz="1800" dirty="0"/>
              <a:t>  </a:t>
            </a:r>
            <a:r>
              <a:rPr lang="zh-CN" altLang="zh-CN" sz="1800" dirty="0"/>
              <a:t>）。</a:t>
            </a:r>
          </a:p>
          <a:p>
            <a:pPr>
              <a:buNone/>
            </a:pPr>
            <a:r>
              <a:rPr lang="en-US" altLang="zh-CN" sz="1800" dirty="0"/>
              <a:t>	A. </a:t>
            </a:r>
            <a:r>
              <a:rPr lang="en-US" altLang="zh-CN" sz="1800" dirty="0" err="1"/>
              <a:t>LinkedList</a:t>
            </a:r>
            <a:r>
              <a:rPr lang="en-US" altLang="zh-CN" sz="1800" dirty="0"/>
              <a:t>&lt;E&gt;</a:t>
            </a:r>
            <a:r>
              <a:rPr lang="zh-CN" altLang="zh-CN" sz="1800" dirty="0"/>
              <a:t>泛型类是类型安全的，且实现了泛型接口</a:t>
            </a:r>
            <a:r>
              <a:rPr lang="en-US" altLang="zh-CN" sz="1800" dirty="0"/>
              <a:t>List&lt;E&gt;</a:t>
            </a:r>
            <a:r>
              <a:rPr lang="zh-CN" altLang="zh-CN" sz="1800" dirty="0"/>
              <a:t>。</a:t>
            </a:r>
          </a:p>
          <a:p>
            <a:pPr>
              <a:buNone/>
            </a:pPr>
            <a:r>
              <a:rPr lang="en-US" altLang="zh-CN" sz="1800" dirty="0"/>
              <a:t>	B. </a:t>
            </a:r>
            <a:r>
              <a:rPr lang="en-US" altLang="zh-CN" sz="1800" dirty="0" err="1"/>
              <a:t>HashSet</a:t>
            </a:r>
            <a:r>
              <a:rPr lang="en-US" altLang="zh-CN" sz="1800" dirty="0"/>
              <a:t>&lt;E&gt;</a:t>
            </a:r>
            <a:r>
              <a:rPr lang="zh-CN" altLang="zh-CN" sz="1800" dirty="0"/>
              <a:t>泛型类创建的对象称作集合，且集合允许有相同的元素。</a:t>
            </a:r>
          </a:p>
          <a:p>
            <a:pPr>
              <a:buNone/>
            </a:pPr>
            <a:r>
              <a:rPr lang="en-US" altLang="zh-CN" sz="1800" dirty="0"/>
              <a:t>	C. </a:t>
            </a:r>
            <a:r>
              <a:rPr lang="en-US" altLang="zh-CN" sz="1800" dirty="0" err="1"/>
              <a:t>HashMap</a:t>
            </a:r>
            <a:r>
              <a:rPr lang="en-US" altLang="zh-CN" sz="1800" dirty="0"/>
              <a:t>&lt;K,V&gt;</a:t>
            </a:r>
            <a:r>
              <a:rPr lang="zh-CN" altLang="zh-CN" sz="1800" dirty="0"/>
              <a:t>泛型类对象在它需要更多的存储空间时会自动增大容量。 </a:t>
            </a:r>
          </a:p>
          <a:p>
            <a:pPr>
              <a:buNone/>
            </a:pPr>
            <a:r>
              <a:rPr lang="en-US" altLang="zh-CN" sz="1800" dirty="0"/>
              <a:t>	D. Stack&lt;E&gt;</a:t>
            </a:r>
            <a:r>
              <a:rPr lang="zh-CN" altLang="zh-CN" sz="1800" dirty="0"/>
              <a:t>泛型类型是非常适合实现递归算法的一种数据结构。</a:t>
            </a:r>
          </a:p>
          <a:p>
            <a:pPr>
              <a:buNone/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5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1800" dirty="0"/>
              <a:t>3.List</a:t>
            </a:r>
            <a:r>
              <a:rPr lang="zh-CN" altLang="en-US" sz="1800" dirty="0"/>
              <a:t>、</a:t>
            </a:r>
            <a:r>
              <a:rPr lang="en-US" altLang="zh-CN" sz="1800" dirty="0"/>
              <a:t>Set</a:t>
            </a:r>
            <a:r>
              <a:rPr lang="zh-CN" altLang="en-US" sz="1800" dirty="0"/>
              <a:t>、</a:t>
            </a:r>
            <a:r>
              <a:rPr lang="en-US" altLang="zh-CN" sz="1800" dirty="0"/>
              <a:t>Map</a:t>
            </a:r>
            <a:r>
              <a:rPr lang="zh-CN" altLang="en-US" sz="1800" dirty="0"/>
              <a:t>哪个继承自</a:t>
            </a:r>
            <a:r>
              <a:rPr lang="en-US" altLang="zh-CN" sz="1800" dirty="0"/>
              <a:t>Collection</a:t>
            </a:r>
            <a:r>
              <a:rPr lang="zh-CN" altLang="en-US" sz="1800" dirty="0"/>
              <a:t>接口，一下说法正确的是（）</a:t>
            </a:r>
          </a:p>
          <a:p>
            <a:pPr>
              <a:buNone/>
            </a:pPr>
            <a:r>
              <a:rPr lang="en-US" altLang="zh-CN" sz="1800" dirty="0"/>
              <a:t>	A. List Map</a:t>
            </a:r>
          </a:p>
          <a:p>
            <a:pPr>
              <a:buNone/>
            </a:pPr>
            <a:r>
              <a:rPr lang="en-US" altLang="zh-CN" sz="1800" dirty="0"/>
              <a:t>	B. Set Map</a:t>
            </a:r>
          </a:p>
          <a:p>
            <a:pPr>
              <a:buNone/>
            </a:pPr>
            <a:r>
              <a:rPr lang="en-US" altLang="zh-CN" sz="1800" dirty="0"/>
              <a:t>	C. List Set</a:t>
            </a:r>
          </a:p>
          <a:p>
            <a:pPr>
              <a:buNone/>
            </a:pPr>
            <a:r>
              <a:rPr lang="en-US" altLang="zh-CN" sz="1800" dirty="0"/>
              <a:t>	D. List Map Set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83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1800" dirty="0"/>
              <a:t>4. </a:t>
            </a:r>
            <a:r>
              <a:rPr lang="zh-CN" altLang="en-US" sz="1800" dirty="0"/>
              <a:t>给定如下</a:t>
            </a:r>
            <a:r>
              <a:rPr lang="en-US" altLang="zh-CN" sz="1800" dirty="0"/>
              <a:t>Java</a:t>
            </a:r>
            <a:r>
              <a:rPr lang="zh-CN" altLang="en-US" sz="1800" dirty="0"/>
              <a:t>代码，编译运行的结果是（  </a:t>
            </a:r>
            <a:r>
              <a:rPr lang="en-US" altLang="zh-CN" sz="1800" dirty="0"/>
              <a:t>     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>
              <a:buNone/>
            </a:pPr>
            <a:r>
              <a:rPr lang="en-US" altLang="zh-CN" sz="1800" dirty="0"/>
              <a:t>public class Test {</a:t>
            </a:r>
          </a:p>
          <a:p>
            <a:pPr>
              <a:buNone/>
            </a:pPr>
            <a:r>
              <a:rPr lang="en-US" altLang="zh-CN" sz="1800" dirty="0"/>
              <a:t>         public static void main(String[] </a:t>
            </a:r>
            <a:r>
              <a:rPr lang="en-US" altLang="zh-CN" sz="1800" dirty="0" err="1"/>
              <a:t>args</a:t>
            </a:r>
            <a:r>
              <a:rPr lang="en-US" altLang="zh-CN" sz="1800" dirty="0"/>
              <a:t>) {</a:t>
            </a:r>
          </a:p>
          <a:p>
            <a:pPr>
              <a:buNone/>
            </a:pPr>
            <a:r>
              <a:rPr lang="en-US" altLang="zh-CN" sz="1800" dirty="0"/>
              <a:t>                   Map&lt;String, String&gt; map = new HashMap&lt;String, String&gt;();</a:t>
            </a:r>
          </a:p>
          <a:p>
            <a:pPr>
              <a:buNone/>
            </a:pPr>
            <a:r>
              <a:rPr lang="en-US" altLang="zh-CN" sz="1800" dirty="0"/>
              <a:t>                   String s = "code";</a:t>
            </a:r>
          </a:p>
          <a:p>
            <a:pPr>
              <a:buNone/>
            </a:pPr>
            <a:r>
              <a:rPr lang="en-US" altLang="zh-CN" sz="1800" dirty="0"/>
              <a:t>                   </a:t>
            </a:r>
            <a:r>
              <a:rPr lang="en-US" altLang="zh-CN" sz="1800" dirty="0" err="1"/>
              <a:t>map.put</a:t>
            </a:r>
            <a:r>
              <a:rPr lang="en-US" altLang="zh-CN" sz="1800" dirty="0"/>
              <a:t>(s, "1");</a:t>
            </a:r>
          </a:p>
          <a:p>
            <a:pPr>
              <a:buNone/>
            </a:pPr>
            <a:r>
              <a:rPr lang="en-US" altLang="zh-CN" sz="1800" dirty="0"/>
              <a:t>                   </a:t>
            </a:r>
            <a:r>
              <a:rPr lang="en-US" altLang="zh-CN" sz="1800" dirty="0" err="1"/>
              <a:t>map.put</a:t>
            </a:r>
            <a:r>
              <a:rPr lang="en-US" altLang="zh-CN" sz="1800" dirty="0"/>
              <a:t>(s, "2");</a:t>
            </a:r>
          </a:p>
          <a:p>
            <a:pPr>
              <a:buNone/>
            </a:pPr>
            <a:r>
              <a:rPr lang="en-US" altLang="zh-CN" sz="1800" dirty="0"/>
              <a:t>                   </a:t>
            </a:r>
            <a:r>
              <a:rPr lang="en-US" altLang="zh-CN" sz="1800" dirty="0" err="1"/>
              <a:t>System.out.println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map.size</a:t>
            </a:r>
            <a:r>
              <a:rPr lang="en-US" altLang="zh-CN" sz="1800" dirty="0"/>
              <a:t>());</a:t>
            </a:r>
          </a:p>
          <a:p>
            <a:pPr>
              <a:buNone/>
            </a:pPr>
            <a:r>
              <a:rPr lang="en-US" altLang="zh-CN" sz="1800" dirty="0"/>
              <a:t>         }</a:t>
            </a:r>
          </a:p>
          <a:p>
            <a:pPr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  <a:p>
            <a:pPr>
              <a:buNone/>
            </a:pPr>
            <a:r>
              <a:rPr lang="en-US" altLang="zh-CN" sz="1800" dirty="0"/>
              <a:t>	</a:t>
            </a:r>
          </a:p>
          <a:p>
            <a:pPr>
              <a:buNone/>
            </a:pPr>
            <a:r>
              <a:rPr lang="en-US" altLang="zh-CN" sz="1800" dirty="0"/>
              <a:t>	A. </a:t>
            </a:r>
            <a:r>
              <a:rPr lang="zh-CN" altLang="en-US" sz="1800" dirty="0"/>
              <a:t>编译时发生错误</a:t>
            </a:r>
          </a:p>
          <a:p>
            <a:pPr>
              <a:buNone/>
            </a:pPr>
            <a:r>
              <a:rPr lang="en-US" altLang="zh-CN" sz="1800" dirty="0"/>
              <a:t>	B. </a:t>
            </a:r>
            <a:r>
              <a:rPr lang="zh-CN" altLang="en-US" sz="1800" dirty="0"/>
              <a:t>运行时引发异常</a:t>
            </a:r>
          </a:p>
          <a:p>
            <a:pPr>
              <a:buNone/>
            </a:pPr>
            <a:r>
              <a:rPr lang="en-US" altLang="zh-CN" sz="1800" dirty="0"/>
              <a:t>	C. </a:t>
            </a:r>
            <a:r>
              <a:rPr lang="zh-CN" altLang="en-US" sz="1800" dirty="0"/>
              <a:t>正确运行，输出：</a:t>
            </a:r>
            <a:r>
              <a:rPr lang="en-US" altLang="zh-CN" sz="1800" dirty="0"/>
              <a:t>1</a:t>
            </a:r>
          </a:p>
          <a:p>
            <a:pPr>
              <a:buNone/>
            </a:pPr>
            <a:r>
              <a:rPr lang="en-US" altLang="zh-CN" sz="1800" dirty="0"/>
              <a:t>	D. </a:t>
            </a:r>
            <a:r>
              <a:rPr lang="zh-CN" altLang="en-US" sz="1800" dirty="0"/>
              <a:t>正确运行，输出：</a:t>
            </a:r>
            <a:r>
              <a:rPr lang="en-US" altLang="zh-CN" sz="1800" dirty="0"/>
              <a:t>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31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/>
              <a:t>Java</a:t>
            </a:r>
            <a:r>
              <a:rPr lang="zh-CN" altLang="en-US" sz="1800" dirty="0"/>
              <a:t>集合框架提供了一套性能优良、使用方便的接口和类，包括</a:t>
            </a:r>
            <a:r>
              <a:rPr lang="en-US" altLang="zh-CN" sz="1800" dirty="0"/>
              <a:t>Collection</a:t>
            </a:r>
            <a:r>
              <a:rPr lang="zh-CN" altLang="en-US" sz="1800" dirty="0"/>
              <a:t>和</a:t>
            </a:r>
            <a:r>
              <a:rPr lang="en-US" altLang="zh-CN" sz="1800" dirty="0"/>
              <a:t>Map</a:t>
            </a:r>
            <a:r>
              <a:rPr lang="zh-CN" altLang="en-US" sz="1800" dirty="0"/>
              <a:t>两大类，它们都位于 （                          ） 包中。</a:t>
            </a:r>
            <a:endParaRPr lang="en-US" altLang="zh-CN" sz="18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/>
              <a:t>（                     ）是一种集合类，它 采用链表作为的存储结构，便于删除和添加元素，但是按照索引查询元素效率低下。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/>
              <a:t>（                   ） 是一种</a:t>
            </a:r>
            <a:r>
              <a:rPr lang="en-US" altLang="zh-CN" sz="1800" dirty="0"/>
              <a:t>Collection</a:t>
            </a:r>
            <a:r>
              <a:rPr lang="zh-CN" altLang="en-US" sz="1800" dirty="0"/>
              <a:t>类型的集合类，其中元素唯一，并采用二叉树作为存储结构，元素默认按照自然顺序排列。</a:t>
            </a:r>
            <a:endParaRPr lang="en-US" altLang="zh-CN" sz="18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/>
              <a:t>如果希望将自定义类</a:t>
            </a:r>
            <a:r>
              <a:rPr lang="en-US" altLang="zh-CN" sz="1800" dirty="0"/>
              <a:t>Student</a:t>
            </a:r>
            <a:r>
              <a:rPr lang="zh-CN" altLang="en-US" sz="1800" dirty="0"/>
              <a:t>的多个对象放入集合</a:t>
            </a:r>
            <a:r>
              <a:rPr lang="en-US" altLang="zh-CN" sz="1800" dirty="0" err="1"/>
              <a:t>TreeSet</a:t>
            </a:r>
            <a:r>
              <a:rPr lang="zh-CN" altLang="en-US" sz="1800" dirty="0"/>
              <a:t>，实现所有元素按照某个属性的自然顺序排列，则需要</a:t>
            </a:r>
            <a:r>
              <a:rPr lang="en-US" altLang="zh-CN" sz="1800" dirty="0"/>
              <a:t>Student</a:t>
            </a:r>
            <a:r>
              <a:rPr lang="zh-CN" altLang="en-US" sz="1800" dirty="0"/>
              <a:t>类实现（                   ）接口。</a:t>
            </a:r>
            <a:endParaRPr lang="en-US" altLang="zh-CN" sz="18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/>
              <a:t>迭代器</a:t>
            </a:r>
            <a:r>
              <a:rPr lang="en-US" altLang="zh-CN" sz="1800" dirty="0"/>
              <a:t>Iterator</a:t>
            </a:r>
            <a:r>
              <a:rPr lang="zh-CN" altLang="en-US" sz="1800" dirty="0"/>
              <a:t>为集合而生，专门实现集合遍历，该接口有三个方法，分别是</a:t>
            </a:r>
            <a:r>
              <a:rPr lang="en-US" altLang="zh-CN" sz="1800" dirty="0" err="1"/>
              <a:t>hasNext</a:t>
            </a:r>
            <a:r>
              <a:rPr lang="en-US" altLang="zh-CN" sz="1800" dirty="0"/>
              <a:t>() </a:t>
            </a:r>
            <a:r>
              <a:rPr lang="zh-CN" altLang="en-US" sz="1800" dirty="0"/>
              <a:t>、（                   ）、</a:t>
            </a:r>
            <a:r>
              <a:rPr lang="en-US" altLang="zh-CN" sz="1800" dirty="0"/>
              <a:t>remove()</a:t>
            </a:r>
            <a:r>
              <a:rPr lang="zh-CN" altLang="en-US" sz="18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0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5841</TotalTime>
  <Words>10675</Words>
  <Application>Microsoft Office PowerPoint</Application>
  <PresentationFormat>全屏显示(4:3)</PresentationFormat>
  <Paragraphs>1284</Paragraphs>
  <Slides>100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8" baseType="lpstr">
      <vt:lpstr>仿宋</vt:lpstr>
      <vt:lpstr>宋体</vt:lpstr>
      <vt:lpstr>Arial</vt:lpstr>
      <vt:lpstr>Calibri</vt:lpstr>
      <vt:lpstr>Consolas</vt:lpstr>
      <vt:lpstr>Times New Roman</vt:lpstr>
      <vt:lpstr>Wingdings</vt:lpstr>
      <vt:lpstr>Office Theme</vt:lpstr>
      <vt:lpstr>JAVA程序设计</vt:lpstr>
      <vt:lpstr>Outline</vt:lpstr>
      <vt:lpstr>7.1 Date类</vt:lpstr>
      <vt:lpstr>7.1 Date类</vt:lpstr>
      <vt:lpstr>7.1 Date类</vt:lpstr>
      <vt:lpstr>7.1 Date类</vt:lpstr>
      <vt:lpstr>7.1 Date类</vt:lpstr>
      <vt:lpstr>Outline</vt:lpstr>
      <vt:lpstr>7.2 Calendar类</vt:lpstr>
      <vt:lpstr>7.2 Calendar类</vt:lpstr>
      <vt:lpstr>7.2 Calendar类</vt:lpstr>
      <vt:lpstr>7.2 Calendar类</vt:lpstr>
      <vt:lpstr>Outline</vt:lpstr>
      <vt:lpstr>7.3 Math类与BigInteger类</vt:lpstr>
      <vt:lpstr>7.3 Math类与BigInteger类</vt:lpstr>
      <vt:lpstr>7.3 Math类与BigInteger类</vt:lpstr>
      <vt:lpstr>7.3 Math类与BigInteger类</vt:lpstr>
      <vt:lpstr>7.3 Math类与BigInteger类</vt:lpstr>
      <vt:lpstr>7.3 Math类与BigInteger类</vt:lpstr>
      <vt:lpstr>Outline</vt:lpstr>
      <vt:lpstr>7.4 数字格式化</vt:lpstr>
      <vt:lpstr>7.4 数字格式化</vt:lpstr>
      <vt:lpstr>7.4 数字格式化</vt:lpstr>
      <vt:lpstr>7.4 数字格式化</vt:lpstr>
      <vt:lpstr>Outline</vt:lpstr>
      <vt:lpstr>Java集合框架</vt:lpstr>
      <vt:lpstr>Java集合框架</vt:lpstr>
      <vt:lpstr>Java集合框架</vt:lpstr>
      <vt:lpstr>Outline</vt:lpstr>
      <vt:lpstr>7.5 ArrayList&lt;E&gt;、LinkedList&lt;E&gt;泛型类</vt:lpstr>
      <vt:lpstr>7.5 ArrayList&lt;E&gt;泛型类</vt:lpstr>
      <vt:lpstr>7.5 ArrayList&lt;E&gt;泛型类</vt:lpstr>
      <vt:lpstr>7.5 ArrayList&lt;E&gt;泛型类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ArrayList&lt;E&gt;、LinkedList&lt;E&gt;比较</vt:lpstr>
      <vt:lpstr>练习：</vt:lpstr>
      <vt:lpstr>练习：</vt:lpstr>
      <vt:lpstr>Outline</vt:lpstr>
      <vt:lpstr>规则集（Set）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Outline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Outline</vt:lpstr>
      <vt:lpstr>7.10 Stack&lt;E&gt;泛型类</vt:lpstr>
      <vt:lpstr>7.10 Stack&lt;E&gt;泛型类</vt:lpstr>
      <vt:lpstr>7.10 Stack&lt;E&gt;泛型类</vt:lpstr>
      <vt:lpstr>7.10 Stack&lt;E&gt;泛型类</vt:lpstr>
      <vt:lpstr>Outline</vt:lpstr>
      <vt:lpstr>Java集合框架</vt:lpstr>
      <vt:lpstr>映射（map）</vt:lpstr>
      <vt:lpstr>映射（map）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Outline</vt:lpstr>
      <vt:lpstr>7.9 TreeMap&lt;K, V&gt;泛型类</vt:lpstr>
      <vt:lpstr>7.9 TreeMap&lt;K, V&gt;泛型类</vt:lpstr>
      <vt:lpstr>7.9 TreeMap&lt;K, V&gt;泛型类</vt:lpstr>
      <vt:lpstr>7.9 TreeMap&lt;K, V&gt;泛型类</vt:lpstr>
      <vt:lpstr>Outline</vt:lpstr>
      <vt:lpstr>简要小节</vt:lpstr>
      <vt:lpstr>练习：</vt:lpstr>
      <vt:lpstr>练习：</vt:lpstr>
      <vt:lpstr>练习：</vt:lpstr>
      <vt:lpstr>练习：</vt:lpstr>
      <vt:lpstr>练习：</vt:lpstr>
      <vt:lpstr>练习：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Weike Pan</dc:creator>
  <cp:lastModifiedBy>Wenjun Lee</cp:lastModifiedBy>
  <cp:revision>901</cp:revision>
  <dcterms:created xsi:type="dcterms:W3CDTF">2006-08-16T00:00:00Z</dcterms:created>
  <dcterms:modified xsi:type="dcterms:W3CDTF">2024-11-05T07:35:56Z</dcterms:modified>
</cp:coreProperties>
</file>